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86" r:id="rId4"/>
    <p:sldId id="281" r:id="rId5"/>
    <p:sldId id="263" r:id="rId6"/>
    <p:sldId id="265" r:id="rId7"/>
    <p:sldId id="266" r:id="rId8"/>
    <p:sldId id="284" r:id="rId9"/>
    <p:sldId id="271" r:id="rId10"/>
    <p:sldId id="283" r:id="rId11"/>
    <p:sldId id="276" r:id="rId12"/>
    <p:sldId id="287" r:id="rId13"/>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3240"/>
    <a:srgbClr val="F69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496" y="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269271" y="8879310"/>
            <a:ext cx="0" cy="237490"/>
          </a:xfrm>
          <a:custGeom>
            <a:avLst/>
            <a:gdLst/>
            <a:ahLst/>
            <a:cxnLst/>
            <a:rect l="l" t="t" r="r" b="b"/>
            <a:pathLst>
              <a:path h="237490">
                <a:moveTo>
                  <a:pt x="0" y="0"/>
                </a:moveTo>
                <a:lnTo>
                  <a:pt x="0" y="237343"/>
                </a:lnTo>
              </a:path>
            </a:pathLst>
          </a:custGeom>
          <a:ln w="52354">
            <a:solidFill>
              <a:srgbClr val="E93240"/>
            </a:solidFill>
          </a:ln>
        </p:spPr>
        <p:txBody>
          <a:bodyPr wrap="square" lIns="0" tIns="0" rIns="0" bIns="0" rtlCol="0"/>
          <a:lstStyle/>
          <a:p>
            <a:endParaRPr/>
          </a:p>
        </p:txBody>
      </p:sp>
      <p:sp>
        <p:nvSpPr>
          <p:cNvPr id="17" name="bg object 17"/>
          <p:cNvSpPr/>
          <p:nvPr/>
        </p:nvSpPr>
        <p:spPr>
          <a:xfrm>
            <a:off x="11575439" y="9125376"/>
            <a:ext cx="7388225" cy="0"/>
          </a:xfrm>
          <a:custGeom>
            <a:avLst/>
            <a:gdLst/>
            <a:ahLst/>
            <a:cxnLst/>
            <a:rect l="l" t="t" r="r" b="b"/>
            <a:pathLst>
              <a:path w="7388225">
                <a:moveTo>
                  <a:pt x="0" y="0"/>
                </a:moveTo>
                <a:lnTo>
                  <a:pt x="7387659" y="0"/>
                </a:lnTo>
              </a:path>
            </a:pathLst>
          </a:custGeom>
          <a:ln w="52354">
            <a:solidFill>
              <a:srgbClr val="E93240"/>
            </a:solidFill>
          </a:ln>
        </p:spPr>
        <p:txBody>
          <a:bodyPr wrap="square" lIns="0" tIns="0" rIns="0" bIns="0" rtlCol="0"/>
          <a:lstStyle/>
          <a:p>
            <a:endParaRPr/>
          </a:p>
        </p:txBody>
      </p:sp>
      <p:sp>
        <p:nvSpPr>
          <p:cNvPr id="18" name="bg object 18"/>
          <p:cNvSpPr/>
          <p:nvPr/>
        </p:nvSpPr>
        <p:spPr>
          <a:xfrm>
            <a:off x="3617979" y="8914210"/>
            <a:ext cx="0" cy="237490"/>
          </a:xfrm>
          <a:custGeom>
            <a:avLst/>
            <a:gdLst/>
            <a:ahLst/>
            <a:cxnLst/>
            <a:rect l="l" t="t" r="r" b="b"/>
            <a:pathLst>
              <a:path h="237490">
                <a:moveTo>
                  <a:pt x="0" y="237343"/>
                </a:moveTo>
                <a:lnTo>
                  <a:pt x="0" y="0"/>
                </a:lnTo>
              </a:path>
            </a:pathLst>
          </a:custGeom>
          <a:ln w="52354">
            <a:solidFill>
              <a:srgbClr val="E93240"/>
            </a:solidFill>
          </a:ln>
        </p:spPr>
        <p:txBody>
          <a:bodyPr wrap="square" lIns="0" tIns="0" rIns="0" bIns="0" rtlCol="0"/>
          <a:lstStyle/>
          <a:p>
            <a:endParaRPr/>
          </a:p>
        </p:txBody>
      </p:sp>
      <p:sp>
        <p:nvSpPr>
          <p:cNvPr id="19" name="bg object 19"/>
          <p:cNvSpPr/>
          <p:nvPr/>
        </p:nvSpPr>
        <p:spPr>
          <a:xfrm>
            <a:off x="1508096" y="8905487"/>
            <a:ext cx="4220210" cy="0"/>
          </a:xfrm>
          <a:custGeom>
            <a:avLst/>
            <a:gdLst/>
            <a:ahLst/>
            <a:cxnLst/>
            <a:rect l="l" t="t" r="r" b="b"/>
            <a:pathLst>
              <a:path w="4220210">
                <a:moveTo>
                  <a:pt x="0" y="0"/>
                </a:moveTo>
                <a:lnTo>
                  <a:pt x="4219766" y="0"/>
                </a:lnTo>
              </a:path>
            </a:pathLst>
          </a:custGeom>
          <a:ln w="52354">
            <a:solidFill>
              <a:srgbClr val="E93240"/>
            </a:solidFill>
          </a:ln>
        </p:spPr>
        <p:txBody>
          <a:bodyPr wrap="square" lIns="0" tIns="0" rIns="0" bIns="0" rtlCol="0"/>
          <a:lstStyle/>
          <a:p>
            <a:endParaRPr/>
          </a:p>
        </p:txBody>
      </p:sp>
      <p:pic>
        <p:nvPicPr>
          <p:cNvPr id="20" name="bg object 20"/>
          <p:cNvPicPr/>
          <p:nvPr/>
        </p:nvPicPr>
        <p:blipFill>
          <a:blip r:embed="rId2" cstate="print"/>
          <a:stretch>
            <a:fillRect/>
          </a:stretch>
        </p:blipFill>
        <p:spPr>
          <a:xfrm>
            <a:off x="1484206" y="1321805"/>
            <a:ext cx="17195853" cy="6768084"/>
          </a:xfrm>
          <a:prstGeom prst="rect">
            <a:avLst/>
          </a:prstGeom>
        </p:spPr>
      </p:pic>
      <p:sp>
        <p:nvSpPr>
          <p:cNvPr id="21" name="bg object 21"/>
          <p:cNvSpPr/>
          <p:nvPr/>
        </p:nvSpPr>
        <p:spPr>
          <a:xfrm>
            <a:off x="16264782"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E93240"/>
          </a:solidFill>
        </p:spPr>
        <p:txBody>
          <a:bodyPr wrap="square" lIns="0" tIns="0" rIns="0" bIns="0" rtlCol="0"/>
          <a:lstStyle/>
          <a:p>
            <a:endParaRPr/>
          </a:p>
        </p:txBody>
      </p:sp>
      <p:sp>
        <p:nvSpPr>
          <p:cNvPr id="22" name="bg object 22"/>
          <p:cNvSpPr/>
          <p:nvPr/>
        </p:nvSpPr>
        <p:spPr>
          <a:xfrm>
            <a:off x="1698082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24AC6A"/>
          </a:solidFill>
        </p:spPr>
        <p:txBody>
          <a:bodyPr wrap="square" lIns="0" tIns="0" rIns="0" bIns="0" rtlCol="0"/>
          <a:lstStyle/>
          <a:p>
            <a:endParaRPr/>
          </a:p>
        </p:txBody>
      </p:sp>
      <p:sp>
        <p:nvSpPr>
          <p:cNvPr id="23" name="bg object 23"/>
          <p:cNvSpPr/>
          <p:nvPr/>
        </p:nvSpPr>
        <p:spPr>
          <a:xfrm>
            <a:off x="1769685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F69D00"/>
          </a:solidFill>
        </p:spPr>
        <p:txBody>
          <a:bodyPr wrap="square" lIns="0" tIns="0" rIns="0" bIns="0" rtlCol="0"/>
          <a:lstStyle/>
          <a:p>
            <a:endParaRPr/>
          </a:p>
        </p:txBody>
      </p:sp>
      <p:sp>
        <p:nvSpPr>
          <p:cNvPr id="24" name="bg object 24"/>
          <p:cNvSpPr/>
          <p:nvPr/>
        </p:nvSpPr>
        <p:spPr>
          <a:xfrm>
            <a:off x="18412905"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0095B6"/>
          </a:solidFill>
        </p:spPr>
        <p:txBody>
          <a:bodyPr wrap="square" lIns="0" tIns="0" rIns="0" bIns="0" rtlCol="0"/>
          <a:lstStyle/>
          <a:p>
            <a:endParaRPr/>
          </a:p>
        </p:txBody>
      </p:sp>
      <p:sp>
        <p:nvSpPr>
          <p:cNvPr id="25" name="bg object 25"/>
          <p:cNvSpPr/>
          <p:nvPr/>
        </p:nvSpPr>
        <p:spPr>
          <a:xfrm>
            <a:off x="19137814" y="10104404"/>
            <a:ext cx="966469" cy="157480"/>
          </a:xfrm>
          <a:custGeom>
            <a:avLst/>
            <a:gdLst/>
            <a:ahLst/>
            <a:cxnLst/>
            <a:rect l="l" t="t" r="r" b="b"/>
            <a:pathLst>
              <a:path w="966469" h="157479">
                <a:moveTo>
                  <a:pt x="966284" y="0"/>
                </a:moveTo>
                <a:lnTo>
                  <a:pt x="966284" y="157063"/>
                </a:lnTo>
                <a:lnTo>
                  <a:pt x="0" y="157063"/>
                </a:lnTo>
                <a:lnTo>
                  <a:pt x="0" y="0"/>
                </a:lnTo>
                <a:lnTo>
                  <a:pt x="966284" y="0"/>
                </a:lnTo>
                <a:close/>
              </a:path>
            </a:pathLst>
          </a:custGeom>
          <a:solidFill>
            <a:srgbClr val="E93240"/>
          </a:solidFill>
        </p:spPr>
        <p:txBody>
          <a:bodyPr wrap="square" lIns="0" tIns="0" rIns="0" bIns="0" rtlCol="0"/>
          <a:lstStyle/>
          <a:p>
            <a:endParaRPr/>
          </a:p>
        </p:txBody>
      </p:sp>
      <p:sp>
        <p:nvSpPr>
          <p:cNvPr id="26" name="bg object 26"/>
          <p:cNvSpPr/>
          <p:nvPr/>
        </p:nvSpPr>
        <p:spPr>
          <a:xfrm>
            <a:off x="1047088" y="10104404"/>
            <a:ext cx="15146019" cy="157480"/>
          </a:xfrm>
          <a:custGeom>
            <a:avLst/>
            <a:gdLst/>
            <a:ahLst/>
            <a:cxnLst/>
            <a:rect l="l" t="t" r="r" b="b"/>
            <a:pathLst>
              <a:path w="15146019" h="157479">
                <a:moveTo>
                  <a:pt x="15145748" y="0"/>
                </a:moveTo>
                <a:lnTo>
                  <a:pt x="0" y="0"/>
                </a:lnTo>
                <a:lnTo>
                  <a:pt x="0" y="157063"/>
                </a:lnTo>
                <a:lnTo>
                  <a:pt x="15145748" y="157063"/>
                </a:lnTo>
                <a:lnTo>
                  <a:pt x="15145748" y="0"/>
                </a:lnTo>
                <a:close/>
              </a:path>
            </a:pathLst>
          </a:custGeom>
          <a:solidFill>
            <a:srgbClr val="E93240"/>
          </a:solidFill>
        </p:spPr>
        <p:txBody>
          <a:bodyPr wrap="square" lIns="0" tIns="0" rIns="0" bIns="0" rtlCol="0"/>
          <a:lstStyle/>
          <a:p>
            <a:endParaRPr/>
          </a:p>
        </p:txBody>
      </p:sp>
      <p:sp>
        <p:nvSpPr>
          <p:cNvPr id="2" name="Holder 2"/>
          <p:cNvSpPr>
            <a:spLocks noGrp="1"/>
          </p:cNvSpPr>
          <p:nvPr>
            <p:ph type="ctrTitle"/>
          </p:nvPr>
        </p:nvSpPr>
        <p:spPr>
          <a:xfrm>
            <a:off x="1463258" y="7608195"/>
            <a:ext cx="17517745" cy="2023109"/>
          </a:xfrm>
          <a:prstGeom prst="rect">
            <a:avLst/>
          </a:prstGeom>
        </p:spPr>
        <p:txBody>
          <a:bodyPr wrap="square" lIns="0" tIns="0" rIns="0" bIns="0">
            <a:spAutoFit/>
          </a:bodyPr>
          <a:lstStyle>
            <a:lvl1pPr>
              <a:defRPr sz="11500" b="1" i="0">
                <a:solidFill>
                  <a:schemeClr val="tx1"/>
                </a:solidFill>
                <a:latin typeface="Gill Sans MT"/>
                <a:cs typeface="Gill Sans MT"/>
              </a:defRPr>
            </a:lvl1pPr>
          </a:lstStyle>
          <a:p>
            <a:endParaRPr/>
          </a:p>
        </p:txBody>
      </p:sp>
      <p:sp>
        <p:nvSpPr>
          <p:cNvPr id="3" name="Holder 3"/>
          <p:cNvSpPr>
            <a:spLocks noGrp="1"/>
          </p:cNvSpPr>
          <p:nvPr>
            <p:ph type="subTitle" idx="4"/>
          </p:nvPr>
        </p:nvSpPr>
        <p:spPr>
          <a:xfrm>
            <a:off x="1463258" y="7608195"/>
            <a:ext cx="17517745" cy="2023109"/>
          </a:xfrm>
          <a:prstGeom prst="rect">
            <a:avLst/>
          </a:prstGeom>
        </p:spPr>
        <p:txBody>
          <a:bodyPr wrap="square" lIns="0" tIns="0" rIns="0" bIns="0">
            <a:spAutoFit/>
          </a:bodyPr>
          <a:lstStyle>
            <a:lvl1pPr>
              <a:defRPr sz="33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500" b="1" i="0">
                <a:solidFill>
                  <a:schemeClr val="tx1"/>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sz="33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6264782"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E93240"/>
          </a:solidFill>
        </p:spPr>
        <p:txBody>
          <a:bodyPr wrap="square" lIns="0" tIns="0" rIns="0" bIns="0" rtlCol="0"/>
          <a:lstStyle/>
          <a:p>
            <a:endParaRPr/>
          </a:p>
        </p:txBody>
      </p:sp>
      <p:sp>
        <p:nvSpPr>
          <p:cNvPr id="17" name="bg object 17"/>
          <p:cNvSpPr/>
          <p:nvPr/>
        </p:nvSpPr>
        <p:spPr>
          <a:xfrm>
            <a:off x="1698082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24AC6A"/>
          </a:solidFill>
        </p:spPr>
        <p:txBody>
          <a:bodyPr wrap="square" lIns="0" tIns="0" rIns="0" bIns="0" rtlCol="0"/>
          <a:lstStyle/>
          <a:p>
            <a:endParaRPr/>
          </a:p>
        </p:txBody>
      </p:sp>
      <p:sp>
        <p:nvSpPr>
          <p:cNvPr id="18" name="bg object 18"/>
          <p:cNvSpPr/>
          <p:nvPr/>
        </p:nvSpPr>
        <p:spPr>
          <a:xfrm>
            <a:off x="1769685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F69D00"/>
          </a:solidFill>
        </p:spPr>
        <p:txBody>
          <a:bodyPr wrap="square" lIns="0" tIns="0" rIns="0" bIns="0" rtlCol="0"/>
          <a:lstStyle/>
          <a:p>
            <a:endParaRPr/>
          </a:p>
        </p:txBody>
      </p:sp>
      <p:sp>
        <p:nvSpPr>
          <p:cNvPr id="19" name="bg object 19"/>
          <p:cNvSpPr/>
          <p:nvPr/>
        </p:nvSpPr>
        <p:spPr>
          <a:xfrm>
            <a:off x="18412905"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0095B6"/>
          </a:solidFill>
        </p:spPr>
        <p:txBody>
          <a:bodyPr wrap="square" lIns="0" tIns="0" rIns="0" bIns="0" rtlCol="0"/>
          <a:lstStyle/>
          <a:p>
            <a:endParaRPr/>
          </a:p>
        </p:txBody>
      </p:sp>
      <p:sp>
        <p:nvSpPr>
          <p:cNvPr id="20" name="bg object 20"/>
          <p:cNvSpPr/>
          <p:nvPr/>
        </p:nvSpPr>
        <p:spPr>
          <a:xfrm>
            <a:off x="19137814" y="10104404"/>
            <a:ext cx="966469" cy="157480"/>
          </a:xfrm>
          <a:custGeom>
            <a:avLst/>
            <a:gdLst/>
            <a:ahLst/>
            <a:cxnLst/>
            <a:rect l="l" t="t" r="r" b="b"/>
            <a:pathLst>
              <a:path w="966469" h="157479">
                <a:moveTo>
                  <a:pt x="966284" y="0"/>
                </a:moveTo>
                <a:lnTo>
                  <a:pt x="966284" y="157063"/>
                </a:lnTo>
                <a:lnTo>
                  <a:pt x="0" y="157063"/>
                </a:lnTo>
                <a:lnTo>
                  <a:pt x="0" y="0"/>
                </a:lnTo>
                <a:lnTo>
                  <a:pt x="966284" y="0"/>
                </a:lnTo>
                <a:close/>
              </a:path>
            </a:pathLst>
          </a:custGeom>
          <a:solidFill>
            <a:srgbClr val="E93240"/>
          </a:solidFill>
        </p:spPr>
        <p:txBody>
          <a:bodyPr wrap="square" lIns="0" tIns="0" rIns="0" bIns="0" rtlCol="0"/>
          <a:lstStyle/>
          <a:p>
            <a:endParaRPr/>
          </a:p>
        </p:txBody>
      </p:sp>
      <p:sp>
        <p:nvSpPr>
          <p:cNvPr id="21" name="bg object 21"/>
          <p:cNvSpPr/>
          <p:nvPr/>
        </p:nvSpPr>
        <p:spPr>
          <a:xfrm>
            <a:off x="1047088" y="10104404"/>
            <a:ext cx="15146019" cy="157480"/>
          </a:xfrm>
          <a:custGeom>
            <a:avLst/>
            <a:gdLst/>
            <a:ahLst/>
            <a:cxnLst/>
            <a:rect l="l" t="t" r="r" b="b"/>
            <a:pathLst>
              <a:path w="15146019" h="157479">
                <a:moveTo>
                  <a:pt x="15145748" y="0"/>
                </a:moveTo>
                <a:lnTo>
                  <a:pt x="0" y="0"/>
                </a:lnTo>
                <a:lnTo>
                  <a:pt x="0" y="157063"/>
                </a:lnTo>
                <a:lnTo>
                  <a:pt x="15145748" y="157063"/>
                </a:lnTo>
                <a:lnTo>
                  <a:pt x="15145748" y="0"/>
                </a:lnTo>
                <a:close/>
              </a:path>
            </a:pathLst>
          </a:custGeom>
          <a:solidFill>
            <a:srgbClr val="E93240"/>
          </a:solidFill>
        </p:spPr>
        <p:txBody>
          <a:bodyPr wrap="square" lIns="0" tIns="0" rIns="0" bIns="0" rtlCol="0"/>
          <a:lstStyle/>
          <a:p>
            <a:endParaRPr/>
          </a:p>
        </p:txBody>
      </p:sp>
      <p:pic>
        <p:nvPicPr>
          <p:cNvPr id="22" name="bg object 22"/>
          <p:cNvPicPr/>
          <p:nvPr/>
        </p:nvPicPr>
        <p:blipFill>
          <a:blip r:embed="rId2" cstate="print"/>
          <a:stretch>
            <a:fillRect/>
          </a:stretch>
        </p:blipFill>
        <p:spPr>
          <a:xfrm>
            <a:off x="10902777" y="2335527"/>
            <a:ext cx="1692906" cy="6352763"/>
          </a:xfrm>
          <a:prstGeom prst="rect">
            <a:avLst/>
          </a:prstGeom>
        </p:spPr>
      </p:pic>
      <p:pic>
        <p:nvPicPr>
          <p:cNvPr id="23" name="bg object 23"/>
          <p:cNvPicPr/>
          <p:nvPr/>
        </p:nvPicPr>
        <p:blipFill>
          <a:blip r:embed="rId3" cstate="print"/>
          <a:stretch>
            <a:fillRect/>
          </a:stretch>
        </p:blipFill>
        <p:spPr>
          <a:xfrm>
            <a:off x="9164745" y="4586919"/>
            <a:ext cx="1692906" cy="4101371"/>
          </a:xfrm>
          <a:prstGeom prst="rect">
            <a:avLst/>
          </a:prstGeom>
        </p:spPr>
      </p:pic>
      <p:sp>
        <p:nvSpPr>
          <p:cNvPr id="24" name="bg object 24"/>
          <p:cNvSpPr/>
          <p:nvPr/>
        </p:nvSpPr>
        <p:spPr>
          <a:xfrm>
            <a:off x="11869993" y="3963720"/>
            <a:ext cx="1365250" cy="89535"/>
          </a:xfrm>
          <a:custGeom>
            <a:avLst/>
            <a:gdLst/>
            <a:ahLst/>
            <a:cxnLst/>
            <a:rect l="l" t="t" r="r" b="b"/>
            <a:pathLst>
              <a:path w="1365250" h="89535">
                <a:moveTo>
                  <a:pt x="1365204" y="89044"/>
                </a:moveTo>
                <a:lnTo>
                  <a:pt x="0" y="0"/>
                </a:lnTo>
              </a:path>
            </a:pathLst>
          </a:custGeom>
          <a:ln w="52354">
            <a:solidFill>
              <a:srgbClr val="E93240"/>
            </a:solidFill>
          </a:ln>
        </p:spPr>
        <p:txBody>
          <a:bodyPr wrap="square" lIns="0" tIns="0" rIns="0" bIns="0" rtlCol="0"/>
          <a:lstStyle/>
          <a:p>
            <a:endParaRPr/>
          </a:p>
        </p:txBody>
      </p:sp>
      <p:sp>
        <p:nvSpPr>
          <p:cNvPr id="25" name="bg object 25"/>
          <p:cNvSpPr/>
          <p:nvPr/>
        </p:nvSpPr>
        <p:spPr>
          <a:xfrm>
            <a:off x="12120175" y="4279544"/>
            <a:ext cx="1115060" cy="1000125"/>
          </a:xfrm>
          <a:custGeom>
            <a:avLst/>
            <a:gdLst/>
            <a:ahLst/>
            <a:cxnLst/>
            <a:rect l="l" t="t" r="r" b="b"/>
            <a:pathLst>
              <a:path w="1115059" h="1000125">
                <a:moveTo>
                  <a:pt x="1115023" y="999519"/>
                </a:moveTo>
                <a:lnTo>
                  <a:pt x="0" y="0"/>
                </a:lnTo>
              </a:path>
            </a:pathLst>
          </a:custGeom>
          <a:ln w="52354">
            <a:solidFill>
              <a:srgbClr val="E93240"/>
            </a:solidFill>
          </a:ln>
        </p:spPr>
        <p:txBody>
          <a:bodyPr wrap="square" lIns="0" tIns="0" rIns="0" bIns="0" rtlCol="0"/>
          <a:lstStyle/>
          <a:p>
            <a:endParaRPr/>
          </a:p>
        </p:txBody>
      </p:sp>
      <p:sp>
        <p:nvSpPr>
          <p:cNvPr id="26" name="bg object 26"/>
          <p:cNvSpPr/>
          <p:nvPr/>
        </p:nvSpPr>
        <p:spPr>
          <a:xfrm>
            <a:off x="12336294" y="6809551"/>
            <a:ext cx="899160" cy="626745"/>
          </a:xfrm>
          <a:custGeom>
            <a:avLst/>
            <a:gdLst/>
            <a:ahLst/>
            <a:cxnLst/>
            <a:rect l="l" t="t" r="r" b="b"/>
            <a:pathLst>
              <a:path w="899159" h="626745">
                <a:moveTo>
                  <a:pt x="898904" y="0"/>
                </a:moveTo>
                <a:lnTo>
                  <a:pt x="0" y="626514"/>
                </a:lnTo>
              </a:path>
            </a:pathLst>
          </a:custGeom>
          <a:ln w="52354">
            <a:solidFill>
              <a:srgbClr val="E93240"/>
            </a:solidFill>
          </a:ln>
        </p:spPr>
        <p:txBody>
          <a:bodyPr wrap="square" lIns="0" tIns="0" rIns="0" bIns="0" rtlCol="0"/>
          <a:lstStyle/>
          <a:p>
            <a:endParaRPr/>
          </a:p>
        </p:txBody>
      </p:sp>
      <p:sp>
        <p:nvSpPr>
          <p:cNvPr id="27" name="bg object 27"/>
          <p:cNvSpPr/>
          <p:nvPr/>
        </p:nvSpPr>
        <p:spPr>
          <a:xfrm>
            <a:off x="11586570" y="3832854"/>
            <a:ext cx="262255" cy="262255"/>
          </a:xfrm>
          <a:custGeom>
            <a:avLst/>
            <a:gdLst/>
            <a:ahLst/>
            <a:cxnLst/>
            <a:rect l="l" t="t" r="r" b="b"/>
            <a:pathLst>
              <a:path w="262254" h="262254">
                <a:moveTo>
                  <a:pt x="130886" y="261772"/>
                </a:moveTo>
                <a:lnTo>
                  <a:pt x="181834" y="251484"/>
                </a:lnTo>
                <a:lnTo>
                  <a:pt x="223438" y="223430"/>
                </a:lnTo>
                <a:lnTo>
                  <a:pt x="251487" y="181825"/>
                </a:lnTo>
                <a:lnTo>
                  <a:pt x="261772" y="130886"/>
                </a:lnTo>
                <a:lnTo>
                  <a:pt x="251487" y="79937"/>
                </a:lnTo>
                <a:lnTo>
                  <a:pt x="223438" y="38333"/>
                </a:lnTo>
                <a:lnTo>
                  <a:pt x="181834" y="10285"/>
                </a:lnTo>
                <a:lnTo>
                  <a:pt x="130886" y="0"/>
                </a:lnTo>
                <a:lnTo>
                  <a:pt x="79937" y="10285"/>
                </a:lnTo>
                <a:lnTo>
                  <a:pt x="38333" y="38333"/>
                </a:lnTo>
                <a:lnTo>
                  <a:pt x="10285" y="79937"/>
                </a:lnTo>
                <a:lnTo>
                  <a:pt x="0" y="130886"/>
                </a:lnTo>
                <a:lnTo>
                  <a:pt x="10285" y="181825"/>
                </a:lnTo>
                <a:lnTo>
                  <a:pt x="38333" y="223430"/>
                </a:lnTo>
                <a:lnTo>
                  <a:pt x="79937" y="251484"/>
                </a:lnTo>
                <a:lnTo>
                  <a:pt x="130886" y="261772"/>
                </a:lnTo>
                <a:close/>
              </a:path>
            </a:pathLst>
          </a:custGeom>
          <a:ln w="52354">
            <a:solidFill>
              <a:srgbClr val="E93240"/>
            </a:solidFill>
          </a:ln>
        </p:spPr>
        <p:txBody>
          <a:bodyPr wrap="square" lIns="0" tIns="0" rIns="0" bIns="0" rtlCol="0"/>
          <a:lstStyle/>
          <a:p>
            <a:endParaRPr/>
          </a:p>
        </p:txBody>
      </p:sp>
      <p:sp>
        <p:nvSpPr>
          <p:cNvPr id="28" name="bg object 28"/>
          <p:cNvSpPr/>
          <p:nvPr/>
        </p:nvSpPr>
        <p:spPr>
          <a:xfrm>
            <a:off x="11869326" y="4057427"/>
            <a:ext cx="262255" cy="262255"/>
          </a:xfrm>
          <a:custGeom>
            <a:avLst/>
            <a:gdLst/>
            <a:ahLst/>
            <a:cxnLst/>
            <a:rect l="l" t="t" r="r" b="b"/>
            <a:pathLst>
              <a:path w="262254" h="262254">
                <a:moveTo>
                  <a:pt x="130886" y="261772"/>
                </a:moveTo>
                <a:lnTo>
                  <a:pt x="181834" y="251484"/>
                </a:lnTo>
                <a:lnTo>
                  <a:pt x="223438" y="223430"/>
                </a:lnTo>
                <a:lnTo>
                  <a:pt x="251487" y="181825"/>
                </a:lnTo>
                <a:lnTo>
                  <a:pt x="261772" y="130886"/>
                </a:lnTo>
                <a:lnTo>
                  <a:pt x="251487" y="79937"/>
                </a:lnTo>
                <a:lnTo>
                  <a:pt x="223438" y="38333"/>
                </a:lnTo>
                <a:lnTo>
                  <a:pt x="181834" y="10285"/>
                </a:lnTo>
                <a:lnTo>
                  <a:pt x="130886" y="0"/>
                </a:lnTo>
                <a:lnTo>
                  <a:pt x="79937" y="10285"/>
                </a:lnTo>
                <a:lnTo>
                  <a:pt x="38333" y="38333"/>
                </a:lnTo>
                <a:lnTo>
                  <a:pt x="10285" y="79937"/>
                </a:lnTo>
                <a:lnTo>
                  <a:pt x="0" y="130886"/>
                </a:lnTo>
                <a:lnTo>
                  <a:pt x="10285" y="181825"/>
                </a:lnTo>
                <a:lnTo>
                  <a:pt x="38333" y="223430"/>
                </a:lnTo>
                <a:lnTo>
                  <a:pt x="79937" y="251484"/>
                </a:lnTo>
                <a:lnTo>
                  <a:pt x="130886" y="261772"/>
                </a:lnTo>
                <a:close/>
              </a:path>
            </a:pathLst>
          </a:custGeom>
          <a:ln w="52354">
            <a:solidFill>
              <a:srgbClr val="E93240"/>
            </a:solidFill>
          </a:ln>
        </p:spPr>
        <p:txBody>
          <a:bodyPr wrap="square" lIns="0" tIns="0" rIns="0" bIns="0" rtlCol="0"/>
          <a:lstStyle/>
          <a:p>
            <a:endParaRPr/>
          </a:p>
        </p:txBody>
      </p:sp>
      <p:sp>
        <p:nvSpPr>
          <p:cNvPr id="29" name="bg object 29"/>
          <p:cNvSpPr/>
          <p:nvPr/>
        </p:nvSpPr>
        <p:spPr>
          <a:xfrm>
            <a:off x="12027698" y="7380072"/>
            <a:ext cx="335280" cy="335280"/>
          </a:xfrm>
          <a:custGeom>
            <a:avLst/>
            <a:gdLst/>
            <a:ahLst/>
            <a:cxnLst/>
            <a:rect l="l" t="t" r="r" b="b"/>
            <a:pathLst>
              <a:path w="335279" h="335279">
                <a:moveTo>
                  <a:pt x="167534" y="335068"/>
                </a:moveTo>
                <a:lnTo>
                  <a:pt x="212072" y="329083"/>
                </a:lnTo>
                <a:lnTo>
                  <a:pt x="252093" y="312193"/>
                </a:lnTo>
                <a:lnTo>
                  <a:pt x="286000" y="285996"/>
                </a:lnTo>
                <a:lnTo>
                  <a:pt x="312196" y="252089"/>
                </a:lnTo>
                <a:lnTo>
                  <a:pt x="329084" y="212069"/>
                </a:lnTo>
                <a:lnTo>
                  <a:pt x="335068" y="167534"/>
                </a:lnTo>
                <a:lnTo>
                  <a:pt x="329084" y="122991"/>
                </a:lnTo>
                <a:lnTo>
                  <a:pt x="312196" y="82969"/>
                </a:lnTo>
                <a:lnTo>
                  <a:pt x="286000" y="49063"/>
                </a:lnTo>
                <a:lnTo>
                  <a:pt x="252093" y="22869"/>
                </a:lnTo>
                <a:lnTo>
                  <a:pt x="212072" y="5983"/>
                </a:lnTo>
                <a:lnTo>
                  <a:pt x="167534" y="0"/>
                </a:lnTo>
                <a:lnTo>
                  <a:pt x="122995" y="5983"/>
                </a:lnTo>
                <a:lnTo>
                  <a:pt x="82974" y="22869"/>
                </a:lnTo>
                <a:lnTo>
                  <a:pt x="49067" y="49063"/>
                </a:lnTo>
                <a:lnTo>
                  <a:pt x="22872" y="82969"/>
                </a:lnTo>
                <a:lnTo>
                  <a:pt x="5984" y="122991"/>
                </a:lnTo>
                <a:lnTo>
                  <a:pt x="0" y="167534"/>
                </a:lnTo>
                <a:lnTo>
                  <a:pt x="5984" y="212069"/>
                </a:lnTo>
                <a:lnTo>
                  <a:pt x="22872" y="252089"/>
                </a:lnTo>
                <a:lnTo>
                  <a:pt x="49067" y="285996"/>
                </a:lnTo>
                <a:lnTo>
                  <a:pt x="82974" y="312193"/>
                </a:lnTo>
                <a:lnTo>
                  <a:pt x="122995" y="329083"/>
                </a:lnTo>
                <a:lnTo>
                  <a:pt x="167534" y="335068"/>
                </a:lnTo>
                <a:close/>
              </a:path>
            </a:pathLst>
          </a:custGeom>
          <a:ln w="52354">
            <a:solidFill>
              <a:srgbClr val="E9324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1500" b="1" i="0">
                <a:solidFill>
                  <a:schemeClr val="tx1"/>
                </a:solidFill>
                <a:latin typeface="Gill Sans MT"/>
                <a:cs typeface="Gill Sans MT"/>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3505212" y="2852040"/>
            <a:ext cx="5680709" cy="6481445"/>
          </a:xfrm>
          <a:prstGeom prst="rect">
            <a:avLst/>
          </a:prstGeom>
        </p:spPr>
        <p:txBody>
          <a:bodyPr wrap="square" lIns="0" tIns="0" rIns="0" bIns="0">
            <a:spAutoFit/>
          </a:bodyPr>
          <a:lstStyle>
            <a:lvl1pPr>
              <a:defRPr sz="33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500" b="1" i="0">
                <a:solidFill>
                  <a:schemeClr val="tx1"/>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6264782"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E93240"/>
          </a:solidFill>
        </p:spPr>
        <p:txBody>
          <a:bodyPr wrap="square" lIns="0" tIns="0" rIns="0" bIns="0" rtlCol="0"/>
          <a:lstStyle/>
          <a:p>
            <a:endParaRPr/>
          </a:p>
        </p:txBody>
      </p:sp>
      <p:sp>
        <p:nvSpPr>
          <p:cNvPr id="17" name="bg object 17"/>
          <p:cNvSpPr/>
          <p:nvPr/>
        </p:nvSpPr>
        <p:spPr>
          <a:xfrm>
            <a:off x="1698082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24AC6A"/>
          </a:solidFill>
        </p:spPr>
        <p:txBody>
          <a:bodyPr wrap="square" lIns="0" tIns="0" rIns="0" bIns="0" rtlCol="0"/>
          <a:lstStyle/>
          <a:p>
            <a:endParaRPr/>
          </a:p>
        </p:txBody>
      </p:sp>
      <p:sp>
        <p:nvSpPr>
          <p:cNvPr id="18" name="bg object 18"/>
          <p:cNvSpPr/>
          <p:nvPr/>
        </p:nvSpPr>
        <p:spPr>
          <a:xfrm>
            <a:off x="1769685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F69D00"/>
          </a:solidFill>
        </p:spPr>
        <p:txBody>
          <a:bodyPr wrap="square" lIns="0" tIns="0" rIns="0" bIns="0" rtlCol="0"/>
          <a:lstStyle/>
          <a:p>
            <a:endParaRPr/>
          </a:p>
        </p:txBody>
      </p:sp>
      <p:sp>
        <p:nvSpPr>
          <p:cNvPr id="19" name="bg object 19"/>
          <p:cNvSpPr/>
          <p:nvPr/>
        </p:nvSpPr>
        <p:spPr>
          <a:xfrm>
            <a:off x="18412905"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0095B6"/>
          </a:solidFill>
        </p:spPr>
        <p:txBody>
          <a:bodyPr wrap="square" lIns="0" tIns="0" rIns="0" bIns="0" rtlCol="0"/>
          <a:lstStyle/>
          <a:p>
            <a:endParaRPr/>
          </a:p>
        </p:txBody>
      </p:sp>
      <p:sp>
        <p:nvSpPr>
          <p:cNvPr id="20" name="bg object 20"/>
          <p:cNvSpPr/>
          <p:nvPr/>
        </p:nvSpPr>
        <p:spPr>
          <a:xfrm>
            <a:off x="19137814" y="10104404"/>
            <a:ext cx="966469" cy="157480"/>
          </a:xfrm>
          <a:custGeom>
            <a:avLst/>
            <a:gdLst/>
            <a:ahLst/>
            <a:cxnLst/>
            <a:rect l="l" t="t" r="r" b="b"/>
            <a:pathLst>
              <a:path w="966469" h="157479">
                <a:moveTo>
                  <a:pt x="966284" y="0"/>
                </a:moveTo>
                <a:lnTo>
                  <a:pt x="966284" y="157063"/>
                </a:lnTo>
                <a:lnTo>
                  <a:pt x="0" y="157063"/>
                </a:lnTo>
                <a:lnTo>
                  <a:pt x="0" y="0"/>
                </a:lnTo>
                <a:lnTo>
                  <a:pt x="966284" y="0"/>
                </a:lnTo>
                <a:close/>
              </a:path>
            </a:pathLst>
          </a:custGeom>
          <a:solidFill>
            <a:srgbClr val="E93240"/>
          </a:solidFill>
        </p:spPr>
        <p:txBody>
          <a:bodyPr wrap="square" lIns="0" tIns="0" rIns="0" bIns="0" rtlCol="0"/>
          <a:lstStyle/>
          <a:p>
            <a:endParaRPr/>
          </a:p>
        </p:txBody>
      </p:sp>
      <p:sp>
        <p:nvSpPr>
          <p:cNvPr id="21" name="bg object 21"/>
          <p:cNvSpPr/>
          <p:nvPr/>
        </p:nvSpPr>
        <p:spPr>
          <a:xfrm>
            <a:off x="1047088" y="10104404"/>
            <a:ext cx="15146019" cy="157480"/>
          </a:xfrm>
          <a:custGeom>
            <a:avLst/>
            <a:gdLst/>
            <a:ahLst/>
            <a:cxnLst/>
            <a:rect l="l" t="t" r="r" b="b"/>
            <a:pathLst>
              <a:path w="15146019" h="157479">
                <a:moveTo>
                  <a:pt x="15145748" y="0"/>
                </a:moveTo>
                <a:lnTo>
                  <a:pt x="0" y="0"/>
                </a:lnTo>
                <a:lnTo>
                  <a:pt x="0" y="157063"/>
                </a:lnTo>
                <a:lnTo>
                  <a:pt x="15145748" y="157063"/>
                </a:lnTo>
                <a:lnTo>
                  <a:pt x="15145748" y="0"/>
                </a:lnTo>
                <a:close/>
              </a:path>
            </a:pathLst>
          </a:custGeom>
          <a:solidFill>
            <a:srgbClr val="E9324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25962" y="2194566"/>
            <a:ext cx="12970510" cy="1784350"/>
          </a:xfrm>
          <a:prstGeom prst="rect">
            <a:avLst/>
          </a:prstGeom>
        </p:spPr>
        <p:txBody>
          <a:bodyPr wrap="square" lIns="0" tIns="0" rIns="0" bIns="0">
            <a:spAutoFit/>
          </a:bodyPr>
          <a:lstStyle>
            <a:lvl1pPr>
              <a:defRPr sz="11500" b="1" i="0">
                <a:solidFill>
                  <a:schemeClr val="tx1"/>
                </a:solidFill>
                <a:latin typeface="Gill Sans MT"/>
                <a:cs typeface="Gill Sans MT"/>
              </a:defRPr>
            </a:lvl1pPr>
          </a:lstStyle>
          <a:p>
            <a:endParaRPr/>
          </a:p>
        </p:txBody>
      </p:sp>
      <p:sp>
        <p:nvSpPr>
          <p:cNvPr id="3" name="Holder 3"/>
          <p:cNvSpPr>
            <a:spLocks noGrp="1"/>
          </p:cNvSpPr>
          <p:nvPr>
            <p:ph type="body" idx="1"/>
          </p:nvPr>
        </p:nvSpPr>
        <p:spPr>
          <a:xfrm>
            <a:off x="1034384" y="4172303"/>
            <a:ext cx="8533130" cy="3978275"/>
          </a:xfrm>
          <a:prstGeom prst="rect">
            <a:avLst/>
          </a:prstGeom>
        </p:spPr>
        <p:txBody>
          <a:bodyPr wrap="square" lIns="0" tIns="0" rIns="0" bIns="0">
            <a:spAutoFit/>
          </a:bodyPr>
          <a:lstStyle>
            <a:lvl1pPr>
              <a:defRPr sz="33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12/15/2025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hs.uk/conditions/sjogrens-syndrome/" TargetMode="External"/><Relationship Id="rId2" Type="http://schemas.openxmlformats.org/officeDocument/2006/relationships/hyperlink" Target="https://www.nhs.uk/conditions/blepharitis/" TargetMode="External"/><Relationship Id="rId1" Type="http://schemas.openxmlformats.org/officeDocument/2006/relationships/slideLayout" Target="../slideLayouts/slideLayout2.xml"/><Relationship Id="rId4" Type="http://schemas.openxmlformats.org/officeDocument/2006/relationships/hyperlink" Target="https://www.nhs.uk/conditions/lup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30212" y="0"/>
            <a:ext cx="13892119" cy="11308556"/>
          </a:xfrm>
          <a:prstGeom prst="rect">
            <a:avLst/>
          </a:prstGeom>
        </p:spPr>
      </p:pic>
      <p:sp>
        <p:nvSpPr>
          <p:cNvPr id="3" name="object 3"/>
          <p:cNvSpPr txBox="1">
            <a:spLocks noGrp="1"/>
          </p:cNvSpPr>
          <p:nvPr>
            <p:ph type="title"/>
          </p:nvPr>
        </p:nvSpPr>
        <p:spPr>
          <a:xfrm>
            <a:off x="4077924" y="4911973"/>
            <a:ext cx="12222525" cy="3137269"/>
          </a:xfrm>
          <a:prstGeom prst="rect">
            <a:avLst/>
          </a:prstGeom>
        </p:spPr>
        <p:txBody>
          <a:bodyPr vert="horz" wrap="square" lIns="0" tIns="513080" rIns="0" bIns="0" rtlCol="0">
            <a:spAutoFit/>
          </a:bodyPr>
          <a:lstStyle/>
          <a:p>
            <a:pPr marL="12700" marR="2028825">
              <a:lnSpc>
                <a:spcPct val="71700"/>
              </a:lnSpc>
              <a:spcBef>
                <a:spcPts val="4040"/>
              </a:spcBef>
            </a:pPr>
            <a:r>
              <a:rPr spc="-300" dirty="0">
                <a:latin typeface="All Round Gothic Bold" panose="020B0803020202020104" pitchFamily="34" charset="0"/>
              </a:rPr>
              <a:t>INNOVATION </a:t>
            </a:r>
            <a:br>
              <a:rPr lang="en-GB" spc="-300" dirty="0">
                <a:latin typeface="All Round Gothic Bold" panose="020B0803020202020104" pitchFamily="34" charset="0"/>
              </a:rPr>
            </a:br>
            <a:r>
              <a:rPr spc="-300" dirty="0">
                <a:latin typeface="All Round Gothic Bold" panose="020B0803020202020104" pitchFamily="34" charset="0"/>
              </a:rPr>
              <a:t>IN EYE CARE</a:t>
            </a:r>
          </a:p>
        </p:txBody>
      </p:sp>
      <p:sp>
        <p:nvSpPr>
          <p:cNvPr id="4" name="object 4"/>
          <p:cNvSpPr/>
          <p:nvPr/>
        </p:nvSpPr>
        <p:spPr>
          <a:xfrm>
            <a:off x="1046209" y="0"/>
            <a:ext cx="2793365" cy="1047115"/>
          </a:xfrm>
          <a:custGeom>
            <a:avLst/>
            <a:gdLst/>
            <a:ahLst/>
            <a:cxnLst/>
            <a:rect l="l" t="t" r="r" b="b"/>
            <a:pathLst>
              <a:path w="2793365" h="1047115">
                <a:moveTo>
                  <a:pt x="2793108" y="0"/>
                </a:moveTo>
                <a:lnTo>
                  <a:pt x="0" y="0"/>
                </a:lnTo>
                <a:lnTo>
                  <a:pt x="0" y="1047088"/>
                </a:lnTo>
                <a:lnTo>
                  <a:pt x="2793108" y="1047088"/>
                </a:lnTo>
                <a:lnTo>
                  <a:pt x="2793108" y="0"/>
                </a:lnTo>
                <a:close/>
              </a:path>
            </a:pathLst>
          </a:custGeom>
          <a:solidFill>
            <a:srgbClr val="E93240"/>
          </a:solidFill>
        </p:spPr>
        <p:txBody>
          <a:bodyPr wrap="square" lIns="0" tIns="0" rIns="0" bIns="0" rtlCol="0"/>
          <a:lstStyle/>
          <a:p>
            <a:endParaRPr/>
          </a:p>
        </p:txBody>
      </p:sp>
      <p:sp>
        <p:nvSpPr>
          <p:cNvPr id="5" name="object 5"/>
          <p:cNvSpPr/>
          <p:nvPr/>
        </p:nvSpPr>
        <p:spPr>
          <a:xfrm>
            <a:off x="1046209" y="5431667"/>
            <a:ext cx="2793365" cy="5876925"/>
          </a:xfrm>
          <a:custGeom>
            <a:avLst/>
            <a:gdLst/>
            <a:ahLst/>
            <a:cxnLst/>
            <a:rect l="l" t="t" r="r" b="b"/>
            <a:pathLst>
              <a:path w="2793365" h="5876925">
                <a:moveTo>
                  <a:pt x="2793108" y="0"/>
                </a:moveTo>
                <a:lnTo>
                  <a:pt x="0" y="0"/>
                </a:lnTo>
                <a:lnTo>
                  <a:pt x="0" y="5876889"/>
                </a:lnTo>
                <a:lnTo>
                  <a:pt x="2793108" y="5876889"/>
                </a:lnTo>
                <a:lnTo>
                  <a:pt x="2793108" y="0"/>
                </a:lnTo>
                <a:close/>
              </a:path>
            </a:pathLst>
          </a:custGeom>
          <a:solidFill>
            <a:srgbClr val="E93240"/>
          </a:solidFill>
        </p:spPr>
        <p:txBody>
          <a:bodyPr wrap="square" lIns="0" tIns="0" rIns="0" bIns="0" rtlCol="0"/>
          <a:lstStyle/>
          <a:p>
            <a:endParaRPr/>
          </a:p>
        </p:txBody>
      </p:sp>
      <p:sp>
        <p:nvSpPr>
          <p:cNvPr id="6" name="object 6"/>
          <p:cNvSpPr/>
          <p:nvPr/>
        </p:nvSpPr>
        <p:spPr>
          <a:xfrm>
            <a:off x="1829792" y="1473935"/>
            <a:ext cx="929005" cy="1011555"/>
          </a:xfrm>
          <a:custGeom>
            <a:avLst/>
            <a:gdLst/>
            <a:ahLst/>
            <a:cxnLst/>
            <a:rect l="l" t="t" r="r" b="b"/>
            <a:pathLst>
              <a:path w="929005" h="1011555">
                <a:moveTo>
                  <a:pt x="928401" y="0"/>
                </a:moveTo>
                <a:lnTo>
                  <a:pt x="676283" y="0"/>
                </a:lnTo>
                <a:lnTo>
                  <a:pt x="467158" y="720323"/>
                </a:lnTo>
                <a:lnTo>
                  <a:pt x="258054" y="0"/>
                </a:lnTo>
                <a:lnTo>
                  <a:pt x="0" y="0"/>
                </a:lnTo>
                <a:lnTo>
                  <a:pt x="332209" y="1010932"/>
                </a:lnTo>
                <a:lnTo>
                  <a:pt x="596191" y="1010932"/>
                </a:lnTo>
                <a:lnTo>
                  <a:pt x="928401" y="0"/>
                </a:lnTo>
                <a:close/>
              </a:path>
            </a:pathLst>
          </a:custGeom>
          <a:solidFill>
            <a:srgbClr val="E93240"/>
          </a:solidFill>
        </p:spPr>
        <p:txBody>
          <a:bodyPr wrap="square" lIns="0" tIns="0" rIns="0" bIns="0" rtlCol="0"/>
          <a:lstStyle/>
          <a:p>
            <a:endParaRPr/>
          </a:p>
        </p:txBody>
      </p:sp>
      <p:sp>
        <p:nvSpPr>
          <p:cNvPr id="7" name="object 7"/>
          <p:cNvSpPr/>
          <p:nvPr/>
        </p:nvSpPr>
        <p:spPr>
          <a:xfrm>
            <a:off x="2807112" y="1354907"/>
            <a:ext cx="285115" cy="1130300"/>
          </a:xfrm>
          <a:custGeom>
            <a:avLst/>
            <a:gdLst/>
            <a:ahLst/>
            <a:cxnLst/>
            <a:rect l="l" t="t" r="r" b="b"/>
            <a:pathLst>
              <a:path w="285114" h="1130300">
                <a:moveTo>
                  <a:pt x="142372" y="0"/>
                </a:moveTo>
                <a:lnTo>
                  <a:pt x="96243" y="7271"/>
                </a:lnTo>
                <a:lnTo>
                  <a:pt x="57020" y="27750"/>
                </a:lnTo>
                <a:lnTo>
                  <a:pt x="26623" y="59433"/>
                </a:lnTo>
                <a:lnTo>
                  <a:pt x="6976" y="100315"/>
                </a:lnTo>
                <a:lnTo>
                  <a:pt x="0" y="148393"/>
                </a:lnTo>
                <a:lnTo>
                  <a:pt x="6976" y="196475"/>
                </a:lnTo>
                <a:lnTo>
                  <a:pt x="26623" y="237358"/>
                </a:lnTo>
                <a:lnTo>
                  <a:pt x="57020" y="269039"/>
                </a:lnTo>
                <a:lnTo>
                  <a:pt x="96243" y="289516"/>
                </a:lnTo>
                <a:lnTo>
                  <a:pt x="142372" y="296786"/>
                </a:lnTo>
                <a:lnTo>
                  <a:pt x="188501" y="289516"/>
                </a:lnTo>
                <a:lnTo>
                  <a:pt x="227725" y="269039"/>
                </a:lnTo>
                <a:lnTo>
                  <a:pt x="258121" y="237358"/>
                </a:lnTo>
                <a:lnTo>
                  <a:pt x="277769" y="196475"/>
                </a:lnTo>
                <a:lnTo>
                  <a:pt x="284745" y="148393"/>
                </a:lnTo>
                <a:lnTo>
                  <a:pt x="277769" y="100315"/>
                </a:lnTo>
                <a:lnTo>
                  <a:pt x="258121" y="59433"/>
                </a:lnTo>
                <a:lnTo>
                  <a:pt x="227725" y="27750"/>
                </a:lnTo>
                <a:lnTo>
                  <a:pt x="188501" y="7271"/>
                </a:lnTo>
                <a:lnTo>
                  <a:pt x="142372" y="0"/>
                </a:lnTo>
                <a:close/>
              </a:path>
              <a:path w="285114" h="1130300">
                <a:moveTo>
                  <a:pt x="253604" y="366355"/>
                </a:moveTo>
                <a:lnTo>
                  <a:pt x="31140" y="366355"/>
                </a:lnTo>
                <a:lnTo>
                  <a:pt x="31140" y="1129965"/>
                </a:lnTo>
                <a:lnTo>
                  <a:pt x="253604" y="1129965"/>
                </a:lnTo>
                <a:lnTo>
                  <a:pt x="253604" y="366355"/>
                </a:lnTo>
                <a:close/>
              </a:path>
            </a:pathLst>
          </a:custGeom>
          <a:solidFill>
            <a:srgbClr val="E93240"/>
          </a:solidFill>
        </p:spPr>
        <p:txBody>
          <a:bodyPr wrap="square" lIns="0" tIns="0" rIns="0" bIns="0" rtlCol="0"/>
          <a:lstStyle/>
          <a:p>
            <a:endParaRPr/>
          </a:p>
        </p:txBody>
      </p:sp>
      <p:sp>
        <p:nvSpPr>
          <p:cNvPr id="8" name="object 8"/>
          <p:cNvSpPr/>
          <p:nvPr/>
        </p:nvSpPr>
        <p:spPr>
          <a:xfrm>
            <a:off x="3164525" y="1721258"/>
            <a:ext cx="675005" cy="763905"/>
          </a:xfrm>
          <a:custGeom>
            <a:avLst/>
            <a:gdLst/>
            <a:ahLst/>
            <a:cxnLst/>
            <a:rect l="l" t="t" r="r" b="b"/>
            <a:pathLst>
              <a:path w="675004" h="763905">
                <a:moveTo>
                  <a:pt x="659958" y="0"/>
                </a:moveTo>
                <a:lnTo>
                  <a:pt x="22250" y="0"/>
                </a:lnTo>
                <a:lnTo>
                  <a:pt x="22250" y="200946"/>
                </a:lnTo>
                <a:lnTo>
                  <a:pt x="367800" y="200946"/>
                </a:lnTo>
                <a:lnTo>
                  <a:pt x="0" y="570391"/>
                </a:lnTo>
                <a:lnTo>
                  <a:pt x="0" y="763610"/>
                </a:lnTo>
                <a:lnTo>
                  <a:pt x="674796" y="763610"/>
                </a:lnTo>
                <a:lnTo>
                  <a:pt x="674796" y="562663"/>
                </a:lnTo>
                <a:lnTo>
                  <a:pt x="292169" y="562663"/>
                </a:lnTo>
                <a:lnTo>
                  <a:pt x="659958" y="193219"/>
                </a:lnTo>
                <a:lnTo>
                  <a:pt x="659958" y="0"/>
                </a:lnTo>
                <a:close/>
              </a:path>
            </a:pathLst>
          </a:custGeom>
          <a:solidFill>
            <a:srgbClr val="E93240"/>
          </a:solidFill>
        </p:spPr>
        <p:txBody>
          <a:bodyPr wrap="square" lIns="0" tIns="0" rIns="0" bIns="0" rtlCol="0"/>
          <a:lstStyle/>
          <a:p>
            <a:endParaRPr/>
          </a:p>
        </p:txBody>
      </p:sp>
      <p:sp>
        <p:nvSpPr>
          <p:cNvPr id="9" name="object 9"/>
          <p:cNvSpPr/>
          <p:nvPr/>
        </p:nvSpPr>
        <p:spPr>
          <a:xfrm>
            <a:off x="975762" y="2661080"/>
            <a:ext cx="1032510" cy="1051560"/>
          </a:xfrm>
          <a:custGeom>
            <a:avLst/>
            <a:gdLst/>
            <a:ahLst/>
            <a:cxnLst/>
            <a:rect l="l" t="t" r="r" b="b"/>
            <a:pathLst>
              <a:path w="1032510" h="1051560">
                <a:moveTo>
                  <a:pt x="516109" y="0"/>
                </a:moveTo>
                <a:lnTo>
                  <a:pt x="466530" y="2036"/>
                </a:lnTo>
                <a:lnTo>
                  <a:pt x="418727" y="8049"/>
                </a:lnTo>
                <a:lnTo>
                  <a:pt x="372828" y="17891"/>
                </a:lnTo>
                <a:lnTo>
                  <a:pt x="328962" y="31416"/>
                </a:lnTo>
                <a:lnTo>
                  <a:pt x="287256" y="48479"/>
                </a:lnTo>
                <a:lnTo>
                  <a:pt x="247838" y="68932"/>
                </a:lnTo>
                <a:lnTo>
                  <a:pt x="210838" y="92629"/>
                </a:lnTo>
                <a:lnTo>
                  <a:pt x="176382" y="119424"/>
                </a:lnTo>
                <a:lnTo>
                  <a:pt x="144600" y="149170"/>
                </a:lnTo>
                <a:lnTo>
                  <a:pt x="115619" y="181722"/>
                </a:lnTo>
                <a:lnTo>
                  <a:pt x="89567" y="216933"/>
                </a:lnTo>
                <a:lnTo>
                  <a:pt x="66573" y="254656"/>
                </a:lnTo>
                <a:lnTo>
                  <a:pt x="46765" y="294746"/>
                </a:lnTo>
                <a:lnTo>
                  <a:pt x="30271" y="337055"/>
                </a:lnTo>
                <a:lnTo>
                  <a:pt x="17220" y="381438"/>
                </a:lnTo>
                <a:lnTo>
                  <a:pt x="7738" y="427748"/>
                </a:lnTo>
                <a:lnTo>
                  <a:pt x="1956" y="475839"/>
                </a:lnTo>
                <a:lnTo>
                  <a:pt x="0" y="525565"/>
                </a:lnTo>
                <a:lnTo>
                  <a:pt x="1956" y="575290"/>
                </a:lnTo>
                <a:lnTo>
                  <a:pt x="7738" y="623381"/>
                </a:lnTo>
                <a:lnTo>
                  <a:pt x="17220" y="669691"/>
                </a:lnTo>
                <a:lnTo>
                  <a:pt x="30271" y="714074"/>
                </a:lnTo>
                <a:lnTo>
                  <a:pt x="46765" y="756384"/>
                </a:lnTo>
                <a:lnTo>
                  <a:pt x="66573" y="796473"/>
                </a:lnTo>
                <a:lnTo>
                  <a:pt x="89567" y="834196"/>
                </a:lnTo>
                <a:lnTo>
                  <a:pt x="115619" y="869407"/>
                </a:lnTo>
                <a:lnTo>
                  <a:pt x="144600" y="901959"/>
                </a:lnTo>
                <a:lnTo>
                  <a:pt x="176382" y="931706"/>
                </a:lnTo>
                <a:lnTo>
                  <a:pt x="210838" y="958501"/>
                </a:lnTo>
                <a:lnTo>
                  <a:pt x="247838" y="982198"/>
                </a:lnTo>
                <a:lnTo>
                  <a:pt x="287256" y="1002651"/>
                </a:lnTo>
                <a:lnTo>
                  <a:pt x="328962" y="1019713"/>
                </a:lnTo>
                <a:lnTo>
                  <a:pt x="372828" y="1033238"/>
                </a:lnTo>
                <a:lnTo>
                  <a:pt x="418727" y="1043080"/>
                </a:lnTo>
                <a:lnTo>
                  <a:pt x="466530" y="1049093"/>
                </a:lnTo>
                <a:lnTo>
                  <a:pt x="516109" y="1051130"/>
                </a:lnTo>
                <a:lnTo>
                  <a:pt x="565690" y="1049093"/>
                </a:lnTo>
                <a:lnTo>
                  <a:pt x="613494" y="1043080"/>
                </a:lnTo>
                <a:lnTo>
                  <a:pt x="659394" y="1033238"/>
                </a:lnTo>
                <a:lnTo>
                  <a:pt x="703261" y="1019713"/>
                </a:lnTo>
                <a:lnTo>
                  <a:pt x="744968" y="1002651"/>
                </a:lnTo>
                <a:lnTo>
                  <a:pt x="784385" y="982198"/>
                </a:lnTo>
                <a:lnTo>
                  <a:pt x="821386" y="958501"/>
                </a:lnTo>
                <a:lnTo>
                  <a:pt x="855841" y="931706"/>
                </a:lnTo>
                <a:lnTo>
                  <a:pt x="887623" y="901959"/>
                </a:lnTo>
                <a:lnTo>
                  <a:pt x="916604" y="869407"/>
                </a:lnTo>
                <a:lnTo>
                  <a:pt x="942655" y="834196"/>
                </a:lnTo>
                <a:lnTo>
                  <a:pt x="951757" y="819263"/>
                </a:lnTo>
                <a:lnTo>
                  <a:pt x="516109" y="819263"/>
                </a:lnTo>
                <a:lnTo>
                  <a:pt x="468465" y="815630"/>
                </a:lnTo>
                <a:lnTo>
                  <a:pt x="424514" y="805041"/>
                </a:lnTo>
                <a:lnTo>
                  <a:pt x="384568" y="787961"/>
                </a:lnTo>
                <a:lnTo>
                  <a:pt x="348938" y="764851"/>
                </a:lnTo>
                <a:lnTo>
                  <a:pt x="317935" y="736177"/>
                </a:lnTo>
                <a:lnTo>
                  <a:pt x="291871" y="702402"/>
                </a:lnTo>
                <a:lnTo>
                  <a:pt x="271056" y="663990"/>
                </a:lnTo>
                <a:lnTo>
                  <a:pt x="255804" y="621403"/>
                </a:lnTo>
                <a:lnTo>
                  <a:pt x="246424" y="575107"/>
                </a:lnTo>
                <a:lnTo>
                  <a:pt x="243228" y="525565"/>
                </a:lnTo>
                <a:lnTo>
                  <a:pt x="246424" y="476022"/>
                </a:lnTo>
                <a:lnTo>
                  <a:pt x="255804" y="429726"/>
                </a:lnTo>
                <a:lnTo>
                  <a:pt x="271056" y="387140"/>
                </a:lnTo>
                <a:lnTo>
                  <a:pt x="291871" y="348727"/>
                </a:lnTo>
                <a:lnTo>
                  <a:pt x="317935" y="314952"/>
                </a:lnTo>
                <a:lnTo>
                  <a:pt x="348938" y="286278"/>
                </a:lnTo>
                <a:lnTo>
                  <a:pt x="384568" y="263169"/>
                </a:lnTo>
                <a:lnTo>
                  <a:pt x="424514" y="246088"/>
                </a:lnTo>
                <a:lnTo>
                  <a:pt x="468465" y="235499"/>
                </a:lnTo>
                <a:lnTo>
                  <a:pt x="516109" y="231867"/>
                </a:lnTo>
                <a:lnTo>
                  <a:pt x="951757" y="231867"/>
                </a:lnTo>
                <a:lnTo>
                  <a:pt x="942655" y="216933"/>
                </a:lnTo>
                <a:lnTo>
                  <a:pt x="916604" y="181722"/>
                </a:lnTo>
                <a:lnTo>
                  <a:pt x="887623" y="149170"/>
                </a:lnTo>
                <a:lnTo>
                  <a:pt x="855841" y="119424"/>
                </a:lnTo>
                <a:lnTo>
                  <a:pt x="821386" y="92629"/>
                </a:lnTo>
                <a:lnTo>
                  <a:pt x="784385" y="68932"/>
                </a:lnTo>
                <a:lnTo>
                  <a:pt x="744968" y="48479"/>
                </a:lnTo>
                <a:lnTo>
                  <a:pt x="703261" y="31416"/>
                </a:lnTo>
                <a:lnTo>
                  <a:pt x="659394" y="17891"/>
                </a:lnTo>
                <a:lnTo>
                  <a:pt x="613494" y="8049"/>
                </a:lnTo>
                <a:lnTo>
                  <a:pt x="565690" y="2036"/>
                </a:lnTo>
                <a:lnTo>
                  <a:pt x="516109" y="0"/>
                </a:lnTo>
                <a:close/>
              </a:path>
              <a:path w="1032510" h="1051560">
                <a:moveTo>
                  <a:pt x="951757" y="231867"/>
                </a:moveTo>
                <a:lnTo>
                  <a:pt x="516109" y="231867"/>
                </a:lnTo>
                <a:lnTo>
                  <a:pt x="563754" y="235499"/>
                </a:lnTo>
                <a:lnTo>
                  <a:pt x="607704" y="246088"/>
                </a:lnTo>
                <a:lnTo>
                  <a:pt x="647651" y="263169"/>
                </a:lnTo>
                <a:lnTo>
                  <a:pt x="683281" y="286278"/>
                </a:lnTo>
                <a:lnTo>
                  <a:pt x="714284" y="314952"/>
                </a:lnTo>
                <a:lnTo>
                  <a:pt x="740348" y="348727"/>
                </a:lnTo>
                <a:lnTo>
                  <a:pt x="761163" y="387140"/>
                </a:lnTo>
                <a:lnTo>
                  <a:pt x="776415" y="429726"/>
                </a:lnTo>
                <a:lnTo>
                  <a:pt x="785795" y="476022"/>
                </a:lnTo>
                <a:lnTo>
                  <a:pt x="788991" y="525565"/>
                </a:lnTo>
                <a:lnTo>
                  <a:pt x="785795" y="575107"/>
                </a:lnTo>
                <a:lnTo>
                  <a:pt x="776415" y="621403"/>
                </a:lnTo>
                <a:lnTo>
                  <a:pt x="761163" y="663990"/>
                </a:lnTo>
                <a:lnTo>
                  <a:pt x="740348" y="702402"/>
                </a:lnTo>
                <a:lnTo>
                  <a:pt x="714284" y="736177"/>
                </a:lnTo>
                <a:lnTo>
                  <a:pt x="683281" y="764851"/>
                </a:lnTo>
                <a:lnTo>
                  <a:pt x="647651" y="787961"/>
                </a:lnTo>
                <a:lnTo>
                  <a:pt x="607704" y="805041"/>
                </a:lnTo>
                <a:lnTo>
                  <a:pt x="563754" y="815630"/>
                </a:lnTo>
                <a:lnTo>
                  <a:pt x="516109" y="819263"/>
                </a:lnTo>
                <a:lnTo>
                  <a:pt x="951757" y="819263"/>
                </a:lnTo>
                <a:lnTo>
                  <a:pt x="985455" y="756384"/>
                </a:lnTo>
                <a:lnTo>
                  <a:pt x="1001949" y="714074"/>
                </a:lnTo>
                <a:lnTo>
                  <a:pt x="1015000" y="669691"/>
                </a:lnTo>
                <a:lnTo>
                  <a:pt x="1024481" y="623381"/>
                </a:lnTo>
                <a:lnTo>
                  <a:pt x="1030263" y="575290"/>
                </a:lnTo>
                <a:lnTo>
                  <a:pt x="1032219" y="525565"/>
                </a:lnTo>
                <a:lnTo>
                  <a:pt x="1030263" y="475839"/>
                </a:lnTo>
                <a:lnTo>
                  <a:pt x="1024481" y="427748"/>
                </a:lnTo>
                <a:lnTo>
                  <a:pt x="1015000" y="381438"/>
                </a:lnTo>
                <a:lnTo>
                  <a:pt x="1001949" y="337055"/>
                </a:lnTo>
                <a:lnTo>
                  <a:pt x="985455" y="294746"/>
                </a:lnTo>
                <a:lnTo>
                  <a:pt x="965648" y="254656"/>
                </a:lnTo>
                <a:lnTo>
                  <a:pt x="951757" y="231867"/>
                </a:lnTo>
                <a:close/>
              </a:path>
            </a:pathLst>
          </a:custGeom>
          <a:solidFill>
            <a:srgbClr val="000000"/>
          </a:solidFill>
        </p:spPr>
        <p:txBody>
          <a:bodyPr wrap="square" lIns="0" tIns="0" rIns="0" bIns="0" rtlCol="0"/>
          <a:lstStyle/>
          <a:p>
            <a:endParaRPr/>
          </a:p>
        </p:txBody>
      </p:sp>
      <p:sp>
        <p:nvSpPr>
          <p:cNvPr id="10" name="object 10"/>
          <p:cNvSpPr/>
          <p:nvPr/>
        </p:nvSpPr>
        <p:spPr>
          <a:xfrm>
            <a:off x="2059868" y="2908408"/>
            <a:ext cx="786130" cy="1109980"/>
          </a:xfrm>
          <a:custGeom>
            <a:avLst/>
            <a:gdLst/>
            <a:ahLst/>
            <a:cxnLst/>
            <a:rect l="l" t="t" r="r" b="b"/>
            <a:pathLst>
              <a:path w="786130" h="1109979">
                <a:moveTo>
                  <a:pt x="390040" y="0"/>
                </a:moveTo>
                <a:lnTo>
                  <a:pt x="342977" y="2324"/>
                </a:lnTo>
                <a:lnTo>
                  <a:pt x="297922" y="9225"/>
                </a:lnTo>
                <a:lnTo>
                  <a:pt x="255111" y="20594"/>
                </a:lnTo>
                <a:lnTo>
                  <a:pt x="214781" y="36323"/>
                </a:lnTo>
                <a:lnTo>
                  <a:pt x="177168" y="56304"/>
                </a:lnTo>
                <a:lnTo>
                  <a:pt x="142510" y="80430"/>
                </a:lnTo>
                <a:lnTo>
                  <a:pt x="111042" y="108590"/>
                </a:lnTo>
                <a:lnTo>
                  <a:pt x="83002" y="140679"/>
                </a:lnTo>
                <a:lnTo>
                  <a:pt x="58626" y="176587"/>
                </a:lnTo>
                <a:lnTo>
                  <a:pt x="38152" y="216206"/>
                </a:lnTo>
                <a:lnTo>
                  <a:pt x="21815" y="259428"/>
                </a:lnTo>
                <a:lnTo>
                  <a:pt x="9853" y="306145"/>
                </a:lnTo>
                <a:lnTo>
                  <a:pt x="2502" y="356249"/>
                </a:lnTo>
                <a:lnTo>
                  <a:pt x="0" y="409631"/>
                </a:lnTo>
                <a:lnTo>
                  <a:pt x="0" y="1109861"/>
                </a:lnTo>
                <a:lnTo>
                  <a:pt x="222464" y="1109861"/>
                </a:lnTo>
                <a:lnTo>
                  <a:pt x="222464" y="700229"/>
                </a:lnTo>
                <a:lnTo>
                  <a:pt x="676658" y="700229"/>
                </a:lnTo>
                <a:lnTo>
                  <a:pt x="685703" y="691615"/>
                </a:lnTo>
                <a:lnTo>
                  <a:pt x="713925" y="656913"/>
                </a:lnTo>
                <a:lnTo>
                  <a:pt x="738323" y="617440"/>
                </a:lnTo>
                <a:lnTo>
                  <a:pt x="751889" y="587395"/>
                </a:lnTo>
                <a:lnTo>
                  <a:pt x="391527" y="587395"/>
                </a:lnTo>
                <a:lnTo>
                  <a:pt x="343988" y="581276"/>
                </a:lnTo>
                <a:lnTo>
                  <a:pt x="302876" y="563693"/>
                </a:lnTo>
                <a:lnTo>
                  <a:pt x="269178" y="535804"/>
                </a:lnTo>
                <a:lnTo>
                  <a:pt x="243885" y="498770"/>
                </a:lnTo>
                <a:lnTo>
                  <a:pt x="227984" y="453750"/>
                </a:lnTo>
                <a:lnTo>
                  <a:pt x="222464" y="401903"/>
                </a:lnTo>
                <a:lnTo>
                  <a:pt x="227984" y="350053"/>
                </a:lnTo>
                <a:lnTo>
                  <a:pt x="243885" y="305030"/>
                </a:lnTo>
                <a:lnTo>
                  <a:pt x="269178" y="267994"/>
                </a:lnTo>
                <a:lnTo>
                  <a:pt x="302876" y="240104"/>
                </a:lnTo>
                <a:lnTo>
                  <a:pt x="343988" y="222520"/>
                </a:lnTo>
                <a:lnTo>
                  <a:pt x="391527" y="216401"/>
                </a:lnTo>
                <a:lnTo>
                  <a:pt x="745279" y="216401"/>
                </a:lnTo>
                <a:lnTo>
                  <a:pt x="727849" y="182471"/>
                </a:lnTo>
                <a:lnTo>
                  <a:pt x="703481" y="146158"/>
                </a:lnTo>
                <a:lnTo>
                  <a:pt x="675344" y="113420"/>
                </a:lnTo>
                <a:lnTo>
                  <a:pt x="643644" y="84444"/>
                </a:lnTo>
                <a:lnTo>
                  <a:pt x="608584" y="59416"/>
                </a:lnTo>
                <a:lnTo>
                  <a:pt x="570368" y="38522"/>
                </a:lnTo>
                <a:lnTo>
                  <a:pt x="529202" y="21947"/>
                </a:lnTo>
                <a:lnTo>
                  <a:pt x="485289" y="9878"/>
                </a:lnTo>
                <a:lnTo>
                  <a:pt x="438834" y="2500"/>
                </a:lnTo>
                <a:lnTo>
                  <a:pt x="390040" y="0"/>
                </a:lnTo>
                <a:close/>
              </a:path>
              <a:path w="786130" h="1109979">
                <a:moveTo>
                  <a:pt x="676658" y="700229"/>
                </a:moveTo>
                <a:lnTo>
                  <a:pt x="222464" y="700229"/>
                </a:lnTo>
                <a:lnTo>
                  <a:pt x="253308" y="737120"/>
                </a:lnTo>
                <a:lnTo>
                  <a:pt x="290204" y="766069"/>
                </a:lnTo>
                <a:lnTo>
                  <a:pt x="332440" y="786931"/>
                </a:lnTo>
                <a:lnTo>
                  <a:pt x="379303" y="799556"/>
                </a:lnTo>
                <a:lnTo>
                  <a:pt x="430081" y="803797"/>
                </a:lnTo>
                <a:lnTo>
                  <a:pt x="468738" y="801541"/>
                </a:lnTo>
                <a:lnTo>
                  <a:pt x="507653" y="794752"/>
                </a:lnTo>
                <a:lnTo>
                  <a:pt x="546245" y="783395"/>
                </a:lnTo>
                <a:lnTo>
                  <a:pt x="583928" y="767436"/>
                </a:lnTo>
                <a:lnTo>
                  <a:pt x="620122" y="746843"/>
                </a:lnTo>
                <a:lnTo>
                  <a:pt x="654241" y="721580"/>
                </a:lnTo>
                <a:lnTo>
                  <a:pt x="676658" y="700229"/>
                </a:lnTo>
                <a:close/>
              </a:path>
              <a:path w="786130" h="1109979">
                <a:moveTo>
                  <a:pt x="745279" y="216401"/>
                </a:moveTo>
                <a:lnTo>
                  <a:pt x="391527" y="216401"/>
                </a:lnTo>
                <a:lnTo>
                  <a:pt x="439066" y="222520"/>
                </a:lnTo>
                <a:lnTo>
                  <a:pt x="480181" y="240104"/>
                </a:lnTo>
                <a:lnTo>
                  <a:pt x="513880" y="267994"/>
                </a:lnTo>
                <a:lnTo>
                  <a:pt x="539176" y="305030"/>
                </a:lnTo>
                <a:lnTo>
                  <a:pt x="555079" y="350053"/>
                </a:lnTo>
                <a:lnTo>
                  <a:pt x="560600" y="401903"/>
                </a:lnTo>
                <a:lnTo>
                  <a:pt x="555079" y="453750"/>
                </a:lnTo>
                <a:lnTo>
                  <a:pt x="539176" y="498770"/>
                </a:lnTo>
                <a:lnTo>
                  <a:pt x="513880" y="535804"/>
                </a:lnTo>
                <a:lnTo>
                  <a:pt x="480181" y="563693"/>
                </a:lnTo>
                <a:lnTo>
                  <a:pt x="439066" y="581276"/>
                </a:lnTo>
                <a:lnTo>
                  <a:pt x="391527" y="587395"/>
                </a:lnTo>
                <a:lnTo>
                  <a:pt x="751889" y="587395"/>
                </a:lnTo>
                <a:lnTo>
                  <a:pt x="758314" y="573163"/>
                </a:lnTo>
                <a:lnTo>
                  <a:pt x="773316" y="524049"/>
                </a:lnTo>
                <a:lnTo>
                  <a:pt x="782745" y="470062"/>
                </a:lnTo>
                <a:lnTo>
                  <a:pt x="786017" y="411170"/>
                </a:lnTo>
                <a:lnTo>
                  <a:pt x="783555" y="359766"/>
                </a:lnTo>
                <a:lnTo>
                  <a:pt x="776302" y="311008"/>
                </a:lnTo>
                <a:lnTo>
                  <a:pt x="764464" y="265082"/>
                </a:lnTo>
                <a:lnTo>
                  <a:pt x="748245" y="222175"/>
                </a:lnTo>
                <a:lnTo>
                  <a:pt x="745279" y="216401"/>
                </a:lnTo>
                <a:close/>
              </a:path>
            </a:pathLst>
          </a:custGeom>
          <a:solidFill>
            <a:srgbClr val="000000"/>
          </a:solidFill>
        </p:spPr>
        <p:txBody>
          <a:bodyPr wrap="square" lIns="0" tIns="0" rIns="0" bIns="0" rtlCol="0"/>
          <a:lstStyle/>
          <a:p>
            <a:endParaRPr/>
          </a:p>
        </p:txBody>
      </p:sp>
      <p:sp>
        <p:nvSpPr>
          <p:cNvPr id="11" name="object 11"/>
          <p:cNvSpPr/>
          <p:nvPr/>
        </p:nvSpPr>
        <p:spPr>
          <a:xfrm>
            <a:off x="2920020" y="2657995"/>
            <a:ext cx="614045" cy="1054735"/>
          </a:xfrm>
          <a:custGeom>
            <a:avLst/>
            <a:gdLst/>
            <a:ahLst/>
            <a:cxnLst/>
            <a:rect l="l" t="t" r="r" b="b"/>
            <a:pathLst>
              <a:path w="614045" h="1054735">
                <a:moveTo>
                  <a:pt x="222464" y="0"/>
                </a:moveTo>
                <a:lnTo>
                  <a:pt x="0" y="0"/>
                </a:lnTo>
                <a:lnTo>
                  <a:pt x="0" y="732689"/>
                </a:lnTo>
                <a:lnTo>
                  <a:pt x="3038" y="789303"/>
                </a:lnTo>
                <a:lnTo>
                  <a:pt x="11953" y="840293"/>
                </a:lnTo>
                <a:lnTo>
                  <a:pt x="26443" y="885709"/>
                </a:lnTo>
                <a:lnTo>
                  <a:pt x="46208" y="925599"/>
                </a:lnTo>
                <a:lnTo>
                  <a:pt x="70948" y="960012"/>
                </a:lnTo>
                <a:lnTo>
                  <a:pt x="100360" y="988998"/>
                </a:lnTo>
                <a:lnTo>
                  <a:pt x="134145" y="1012604"/>
                </a:lnTo>
                <a:lnTo>
                  <a:pt x="172002" y="1030879"/>
                </a:lnTo>
                <a:lnTo>
                  <a:pt x="213630" y="1043872"/>
                </a:lnTo>
                <a:lnTo>
                  <a:pt x="258728" y="1051632"/>
                </a:lnTo>
                <a:lnTo>
                  <a:pt x="306995" y="1054208"/>
                </a:lnTo>
                <a:lnTo>
                  <a:pt x="355260" y="1051632"/>
                </a:lnTo>
                <a:lnTo>
                  <a:pt x="400356" y="1043872"/>
                </a:lnTo>
                <a:lnTo>
                  <a:pt x="441982" y="1030879"/>
                </a:lnTo>
                <a:lnTo>
                  <a:pt x="479838" y="1012604"/>
                </a:lnTo>
                <a:lnTo>
                  <a:pt x="513622" y="988998"/>
                </a:lnTo>
                <a:lnTo>
                  <a:pt x="543034" y="960012"/>
                </a:lnTo>
                <a:lnTo>
                  <a:pt x="567772" y="925599"/>
                </a:lnTo>
                <a:lnTo>
                  <a:pt x="587537" y="885709"/>
                </a:lnTo>
                <a:lnTo>
                  <a:pt x="602028" y="840293"/>
                </a:lnTo>
                <a:lnTo>
                  <a:pt x="610942" y="789303"/>
                </a:lnTo>
                <a:lnTo>
                  <a:pt x="613981" y="732689"/>
                </a:lnTo>
                <a:lnTo>
                  <a:pt x="613981" y="709507"/>
                </a:lnTo>
                <a:lnTo>
                  <a:pt x="391527" y="709507"/>
                </a:lnTo>
                <a:lnTo>
                  <a:pt x="391527" y="732689"/>
                </a:lnTo>
                <a:lnTo>
                  <a:pt x="385200" y="783026"/>
                </a:lnTo>
                <a:lnTo>
                  <a:pt x="367610" y="815392"/>
                </a:lnTo>
                <a:lnTo>
                  <a:pt x="340846" y="832686"/>
                </a:lnTo>
                <a:lnTo>
                  <a:pt x="306995" y="837806"/>
                </a:lnTo>
                <a:lnTo>
                  <a:pt x="273140" y="832686"/>
                </a:lnTo>
                <a:lnTo>
                  <a:pt x="246377" y="815392"/>
                </a:lnTo>
                <a:lnTo>
                  <a:pt x="228790" y="783026"/>
                </a:lnTo>
                <a:lnTo>
                  <a:pt x="222464" y="732689"/>
                </a:lnTo>
                <a:lnTo>
                  <a:pt x="222464" y="479189"/>
                </a:lnTo>
                <a:lnTo>
                  <a:pt x="569500" y="479189"/>
                </a:lnTo>
                <a:lnTo>
                  <a:pt x="569500" y="270504"/>
                </a:lnTo>
                <a:lnTo>
                  <a:pt x="222464" y="270504"/>
                </a:lnTo>
                <a:lnTo>
                  <a:pt x="222464" y="0"/>
                </a:lnTo>
                <a:close/>
              </a:path>
            </a:pathLst>
          </a:custGeom>
          <a:solidFill>
            <a:srgbClr val="000000"/>
          </a:solidFill>
        </p:spPr>
        <p:txBody>
          <a:bodyPr wrap="square" lIns="0" tIns="0" rIns="0" bIns="0" rtlCol="0"/>
          <a:lstStyle/>
          <a:p>
            <a:endParaRPr/>
          </a:p>
        </p:txBody>
      </p:sp>
      <p:sp>
        <p:nvSpPr>
          <p:cNvPr id="12" name="object 12"/>
          <p:cNvSpPr/>
          <p:nvPr/>
        </p:nvSpPr>
        <p:spPr>
          <a:xfrm>
            <a:off x="3588865" y="2562157"/>
            <a:ext cx="285115" cy="1130300"/>
          </a:xfrm>
          <a:custGeom>
            <a:avLst/>
            <a:gdLst/>
            <a:ahLst/>
            <a:cxnLst/>
            <a:rect l="l" t="t" r="r" b="b"/>
            <a:pathLst>
              <a:path w="285114" h="1130300">
                <a:moveTo>
                  <a:pt x="142372" y="0"/>
                </a:moveTo>
                <a:lnTo>
                  <a:pt x="96243" y="7271"/>
                </a:lnTo>
                <a:lnTo>
                  <a:pt x="57020" y="27750"/>
                </a:lnTo>
                <a:lnTo>
                  <a:pt x="26623" y="59433"/>
                </a:lnTo>
                <a:lnTo>
                  <a:pt x="6976" y="100315"/>
                </a:lnTo>
                <a:lnTo>
                  <a:pt x="0" y="148393"/>
                </a:lnTo>
                <a:lnTo>
                  <a:pt x="6976" y="196471"/>
                </a:lnTo>
                <a:lnTo>
                  <a:pt x="26623" y="237353"/>
                </a:lnTo>
                <a:lnTo>
                  <a:pt x="57020" y="269036"/>
                </a:lnTo>
                <a:lnTo>
                  <a:pt x="96243" y="289515"/>
                </a:lnTo>
                <a:lnTo>
                  <a:pt x="142372" y="296786"/>
                </a:lnTo>
                <a:lnTo>
                  <a:pt x="188501" y="289515"/>
                </a:lnTo>
                <a:lnTo>
                  <a:pt x="227725" y="269036"/>
                </a:lnTo>
                <a:lnTo>
                  <a:pt x="258121" y="237353"/>
                </a:lnTo>
                <a:lnTo>
                  <a:pt x="277769" y="196471"/>
                </a:lnTo>
                <a:lnTo>
                  <a:pt x="284745" y="148393"/>
                </a:lnTo>
                <a:lnTo>
                  <a:pt x="277769" y="100315"/>
                </a:lnTo>
                <a:lnTo>
                  <a:pt x="258121" y="59433"/>
                </a:lnTo>
                <a:lnTo>
                  <a:pt x="227725" y="27750"/>
                </a:lnTo>
                <a:lnTo>
                  <a:pt x="188501" y="7271"/>
                </a:lnTo>
                <a:lnTo>
                  <a:pt x="142372" y="0"/>
                </a:lnTo>
                <a:close/>
              </a:path>
              <a:path w="285114" h="1130300">
                <a:moveTo>
                  <a:pt x="253604" y="366344"/>
                </a:moveTo>
                <a:lnTo>
                  <a:pt x="31140" y="366344"/>
                </a:lnTo>
                <a:lnTo>
                  <a:pt x="31140" y="1129955"/>
                </a:lnTo>
                <a:lnTo>
                  <a:pt x="253604" y="1129955"/>
                </a:lnTo>
                <a:lnTo>
                  <a:pt x="253604" y="366344"/>
                </a:lnTo>
                <a:close/>
              </a:path>
            </a:pathLst>
          </a:custGeom>
          <a:solidFill>
            <a:srgbClr val="000000"/>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13893531" y="8303"/>
            <a:ext cx="6210935" cy="6235700"/>
          </a:xfrm>
          <a:custGeom>
            <a:avLst/>
            <a:gdLst/>
            <a:ahLst/>
            <a:cxnLst/>
            <a:rect l="l" t="t" r="r" b="b"/>
            <a:pathLst>
              <a:path w="6210934" h="6235700">
                <a:moveTo>
                  <a:pt x="5037735" y="6223000"/>
                </a:moveTo>
                <a:lnTo>
                  <a:pt x="4269626" y="6223000"/>
                </a:lnTo>
                <a:lnTo>
                  <a:pt x="4317187" y="6235700"/>
                </a:lnTo>
                <a:lnTo>
                  <a:pt x="4990175" y="6235700"/>
                </a:lnTo>
                <a:lnTo>
                  <a:pt x="5037735" y="6223000"/>
                </a:lnTo>
                <a:close/>
              </a:path>
              <a:path w="6210934" h="6235700">
                <a:moveTo>
                  <a:pt x="5179601" y="6210300"/>
                </a:moveTo>
                <a:lnTo>
                  <a:pt x="4127761" y="6210300"/>
                </a:lnTo>
                <a:lnTo>
                  <a:pt x="4174911" y="6223000"/>
                </a:lnTo>
                <a:lnTo>
                  <a:pt x="5132451" y="6223000"/>
                </a:lnTo>
                <a:lnTo>
                  <a:pt x="5179601" y="6210300"/>
                </a:lnTo>
                <a:close/>
              </a:path>
              <a:path w="6210934" h="6235700">
                <a:moveTo>
                  <a:pt x="5273474" y="6197600"/>
                </a:moveTo>
                <a:lnTo>
                  <a:pt x="4033888" y="6197600"/>
                </a:lnTo>
                <a:lnTo>
                  <a:pt x="4080752" y="6210300"/>
                </a:lnTo>
                <a:lnTo>
                  <a:pt x="5226609" y="6210300"/>
                </a:lnTo>
                <a:lnTo>
                  <a:pt x="5273474" y="6197600"/>
                </a:lnTo>
                <a:close/>
              </a:path>
              <a:path w="6210934" h="6235700">
                <a:moveTo>
                  <a:pt x="5366760" y="6184900"/>
                </a:moveTo>
                <a:lnTo>
                  <a:pt x="3940602" y="6184900"/>
                </a:lnTo>
                <a:lnTo>
                  <a:pt x="3987171" y="6197600"/>
                </a:lnTo>
                <a:lnTo>
                  <a:pt x="5320191" y="6197600"/>
                </a:lnTo>
                <a:lnTo>
                  <a:pt x="5366760" y="6184900"/>
                </a:lnTo>
                <a:close/>
              </a:path>
              <a:path w="6210934" h="6235700">
                <a:moveTo>
                  <a:pt x="5505550" y="6159500"/>
                </a:moveTo>
                <a:lnTo>
                  <a:pt x="3801812" y="6159500"/>
                </a:lnTo>
                <a:lnTo>
                  <a:pt x="3894184" y="6184900"/>
                </a:lnTo>
                <a:lnTo>
                  <a:pt x="5413178" y="6184900"/>
                </a:lnTo>
                <a:lnTo>
                  <a:pt x="5505550" y="6159500"/>
                </a:lnTo>
                <a:close/>
              </a:path>
              <a:path w="6210934" h="6235700">
                <a:moveTo>
                  <a:pt x="5688374" y="6121400"/>
                </a:moveTo>
                <a:lnTo>
                  <a:pt x="3618988" y="6121400"/>
                </a:lnTo>
                <a:lnTo>
                  <a:pt x="3755863" y="6159500"/>
                </a:lnTo>
                <a:lnTo>
                  <a:pt x="5551499" y="6159500"/>
                </a:lnTo>
                <a:lnTo>
                  <a:pt x="5688374" y="6121400"/>
                </a:lnTo>
                <a:close/>
              </a:path>
              <a:path w="6210934" h="6235700">
                <a:moveTo>
                  <a:pt x="2601943" y="0"/>
                </a:moveTo>
                <a:lnTo>
                  <a:pt x="278790" y="0"/>
                </a:lnTo>
                <a:lnTo>
                  <a:pt x="270141" y="25400"/>
                </a:lnTo>
                <a:lnTo>
                  <a:pt x="254913" y="63500"/>
                </a:lnTo>
                <a:lnTo>
                  <a:pt x="240101" y="114300"/>
                </a:lnTo>
                <a:lnTo>
                  <a:pt x="225707" y="152400"/>
                </a:lnTo>
                <a:lnTo>
                  <a:pt x="211734" y="190500"/>
                </a:lnTo>
                <a:lnTo>
                  <a:pt x="198183" y="241300"/>
                </a:lnTo>
                <a:lnTo>
                  <a:pt x="185058" y="279400"/>
                </a:lnTo>
                <a:lnTo>
                  <a:pt x="172361" y="330200"/>
                </a:lnTo>
                <a:lnTo>
                  <a:pt x="160094" y="368300"/>
                </a:lnTo>
                <a:lnTo>
                  <a:pt x="148260" y="419100"/>
                </a:lnTo>
                <a:lnTo>
                  <a:pt x="136860" y="457200"/>
                </a:lnTo>
                <a:lnTo>
                  <a:pt x="125898" y="508000"/>
                </a:lnTo>
                <a:lnTo>
                  <a:pt x="115375" y="558800"/>
                </a:lnTo>
                <a:lnTo>
                  <a:pt x="105295" y="596900"/>
                </a:lnTo>
                <a:lnTo>
                  <a:pt x="95658" y="647700"/>
                </a:lnTo>
                <a:lnTo>
                  <a:pt x="86469" y="685800"/>
                </a:lnTo>
                <a:lnTo>
                  <a:pt x="77729" y="736600"/>
                </a:lnTo>
                <a:lnTo>
                  <a:pt x="69440" y="787400"/>
                </a:lnTo>
                <a:lnTo>
                  <a:pt x="61606" y="825500"/>
                </a:lnTo>
                <a:lnTo>
                  <a:pt x="54228" y="876300"/>
                </a:lnTo>
                <a:lnTo>
                  <a:pt x="47308" y="927100"/>
                </a:lnTo>
                <a:lnTo>
                  <a:pt x="40850" y="965200"/>
                </a:lnTo>
                <a:lnTo>
                  <a:pt x="34855" y="1016000"/>
                </a:lnTo>
                <a:lnTo>
                  <a:pt x="29326" y="1066800"/>
                </a:lnTo>
                <a:lnTo>
                  <a:pt x="24265" y="1104900"/>
                </a:lnTo>
                <a:lnTo>
                  <a:pt x="19675" y="1155700"/>
                </a:lnTo>
                <a:lnTo>
                  <a:pt x="15558" y="1206500"/>
                </a:lnTo>
                <a:lnTo>
                  <a:pt x="11917" y="1257300"/>
                </a:lnTo>
                <a:lnTo>
                  <a:pt x="8753" y="1295400"/>
                </a:lnTo>
                <a:lnTo>
                  <a:pt x="6069" y="1346200"/>
                </a:lnTo>
                <a:lnTo>
                  <a:pt x="3868" y="1397000"/>
                </a:lnTo>
                <a:lnTo>
                  <a:pt x="2152" y="1447800"/>
                </a:lnTo>
                <a:lnTo>
                  <a:pt x="924" y="1485900"/>
                </a:lnTo>
                <a:lnTo>
                  <a:pt x="185" y="1536700"/>
                </a:lnTo>
                <a:lnTo>
                  <a:pt x="0" y="1600200"/>
                </a:lnTo>
                <a:lnTo>
                  <a:pt x="185" y="1638300"/>
                </a:lnTo>
                <a:lnTo>
                  <a:pt x="924" y="1689100"/>
                </a:lnTo>
                <a:lnTo>
                  <a:pt x="2152" y="1727200"/>
                </a:lnTo>
                <a:lnTo>
                  <a:pt x="3868" y="1778000"/>
                </a:lnTo>
                <a:lnTo>
                  <a:pt x="6069" y="1828800"/>
                </a:lnTo>
                <a:lnTo>
                  <a:pt x="8753" y="1879600"/>
                </a:lnTo>
                <a:lnTo>
                  <a:pt x="11917" y="1930400"/>
                </a:lnTo>
                <a:lnTo>
                  <a:pt x="15558" y="1968500"/>
                </a:lnTo>
                <a:lnTo>
                  <a:pt x="19675" y="2019300"/>
                </a:lnTo>
                <a:lnTo>
                  <a:pt x="24265" y="2070100"/>
                </a:lnTo>
                <a:lnTo>
                  <a:pt x="29326" y="2108200"/>
                </a:lnTo>
                <a:lnTo>
                  <a:pt x="34855" y="2159000"/>
                </a:lnTo>
                <a:lnTo>
                  <a:pt x="40850" y="2209800"/>
                </a:lnTo>
                <a:lnTo>
                  <a:pt x="47308" y="2260600"/>
                </a:lnTo>
                <a:lnTo>
                  <a:pt x="54228" y="2298700"/>
                </a:lnTo>
                <a:lnTo>
                  <a:pt x="61606" y="2349500"/>
                </a:lnTo>
                <a:lnTo>
                  <a:pt x="69440" y="2400300"/>
                </a:lnTo>
                <a:lnTo>
                  <a:pt x="77729" y="2438400"/>
                </a:lnTo>
                <a:lnTo>
                  <a:pt x="86469" y="2489200"/>
                </a:lnTo>
                <a:lnTo>
                  <a:pt x="95658" y="2527300"/>
                </a:lnTo>
                <a:lnTo>
                  <a:pt x="105295" y="2578100"/>
                </a:lnTo>
                <a:lnTo>
                  <a:pt x="115375" y="2628900"/>
                </a:lnTo>
                <a:lnTo>
                  <a:pt x="125898" y="2667000"/>
                </a:lnTo>
                <a:lnTo>
                  <a:pt x="136860" y="2717800"/>
                </a:lnTo>
                <a:lnTo>
                  <a:pt x="148260" y="2755900"/>
                </a:lnTo>
                <a:lnTo>
                  <a:pt x="160094" y="2806700"/>
                </a:lnTo>
                <a:lnTo>
                  <a:pt x="172361" y="2844800"/>
                </a:lnTo>
                <a:lnTo>
                  <a:pt x="185058" y="2895600"/>
                </a:lnTo>
                <a:lnTo>
                  <a:pt x="198183" y="2933700"/>
                </a:lnTo>
                <a:lnTo>
                  <a:pt x="211734" y="2984500"/>
                </a:lnTo>
                <a:lnTo>
                  <a:pt x="225707" y="3022600"/>
                </a:lnTo>
                <a:lnTo>
                  <a:pt x="240101" y="3073400"/>
                </a:lnTo>
                <a:lnTo>
                  <a:pt x="254913" y="3111500"/>
                </a:lnTo>
                <a:lnTo>
                  <a:pt x="270141" y="3149600"/>
                </a:lnTo>
                <a:lnTo>
                  <a:pt x="285782" y="3200400"/>
                </a:lnTo>
                <a:lnTo>
                  <a:pt x="301835" y="3238500"/>
                </a:lnTo>
                <a:lnTo>
                  <a:pt x="318296" y="3289300"/>
                </a:lnTo>
                <a:lnTo>
                  <a:pt x="335163" y="3327400"/>
                </a:lnTo>
                <a:lnTo>
                  <a:pt x="352434" y="3365500"/>
                </a:lnTo>
                <a:lnTo>
                  <a:pt x="370107" y="3416300"/>
                </a:lnTo>
                <a:lnTo>
                  <a:pt x="388179" y="3454400"/>
                </a:lnTo>
                <a:lnTo>
                  <a:pt x="406648" y="3492500"/>
                </a:lnTo>
                <a:lnTo>
                  <a:pt x="425511" y="3530600"/>
                </a:lnTo>
                <a:lnTo>
                  <a:pt x="444766" y="3581400"/>
                </a:lnTo>
                <a:lnTo>
                  <a:pt x="464411" y="3619500"/>
                </a:lnTo>
                <a:lnTo>
                  <a:pt x="484443" y="3657600"/>
                </a:lnTo>
                <a:lnTo>
                  <a:pt x="504860" y="3695700"/>
                </a:lnTo>
                <a:lnTo>
                  <a:pt x="525659" y="3733800"/>
                </a:lnTo>
                <a:lnTo>
                  <a:pt x="546839" y="3784600"/>
                </a:lnTo>
                <a:lnTo>
                  <a:pt x="568396" y="3822700"/>
                </a:lnTo>
                <a:lnTo>
                  <a:pt x="590328" y="3860800"/>
                </a:lnTo>
                <a:lnTo>
                  <a:pt x="612634" y="3898900"/>
                </a:lnTo>
                <a:lnTo>
                  <a:pt x="635310" y="3937000"/>
                </a:lnTo>
                <a:lnTo>
                  <a:pt x="658354" y="3975100"/>
                </a:lnTo>
                <a:lnTo>
                  <a:pt x="681763" y="4013200"/>
                </a:lnTo>
                <a:lnTo>
                  <a:pt x="705537" y="4051300"/>
                </a:lnTo>
                <a:lnTo>
                  <a:pt x="729671" y="4089400"/>
                </a:lnTo>
                <a:lnTo>
                  <a:pt x="754164" y="4127500"/>
                </a:lnTo>
                <a:lnTo>
                  <a:pt x="779013" y="4165600"/>
                </a:lnTo>
                <a:lnTo>
                  <a:pt x="804216" y="4203700"/>
                </a:lnTo>
                <a:lnTo>
                  <a:pt x="829770" y="4241800"/>
                </a:lnTo>
                <a:lnTo>
                  <a:pt x="855674" y="4279900"/>
                </a:lnTo>
                <a:lnTo>
                  <a:pt x="881924" y="4318000"/>
                </a:lnTo>
                <a:lnTo>
                  <a:pt x="908518" y="4356100"/>
                </a:lnTo>
                <a:lnTo>
                  <a:pt x="935455" y="4381500"/>
                </a:lnTo>
                <a:lnTo>
                  <a:pt x="962731" y="4419600"/>
                </a:lnTo>
                <a:lnTo>
                  <a:pt x="990344" y="4457700"/>
                </a:lnTo>
                <a:lnTo>
                  <a:pt x="1018292" y="4495800"/>
                </a:lnTo>
                <a:lnTo>
                  <a:pt x="1046573" y="4533900"/>
                </a:lnTo>
                <a:lnTo>
                  <a:pt x="1075183" y="4559300"/>
                </a:lnTo>
                <a:lnTo>
                  <a:pt x="1104121" y="4597400"/>
                </a:lnTo>
                <a:lnTo>
                  <a:pt x="1133385" y="4635500"/>
                </a:lnTo>
                <a:lnTo>
                  <a:pt x="1162971" y="4660900"/>
                </a:lnTo>
                <a:lnTo>
                  <a:pt x="1192878" y="4699000"/>
                </a:lnTo>
                <a:lnTo>
                  <a:pt x="1223102" y="4737100"/>
                </a:lnTo>
                <a:lnTo>
                  <a:pt x="1253643" y="4762500"/>
                </a:lnTo>
                <a:lnTo>
                  <a:pt x="1284497" y="4800600"/>
                </a:lnTo>
                <a:lnTo>
                  <a:pt x="1315662" y="4826000"/>
                </a:lnTo>
                <a:lnTo>
                  <a:pt x="1347135" y="4864100"/>
                </a:lnTo>
                <a:lnTo>
                  <a:pt x="1378915" y="4889500"/>
                </a:lnTo>
                <a:lnTo>
                  <a:pt x="1410998" y="4927600"/>
                </a:lnTo>
                <a:lnTo>
                  <a:pt x="1443383" y="4953000"/>
                </a:lnTo>
                <a:lnTo>
                  <a:pt x="1476067" y="4991100"/>
                </a:lnTo>
                <a:lnTo>
                  <a:pt x="1509047" y="5016500"/>
                </a:lnTo>
                <a:lnTo>
                  <a:pt x="1542322" y="5054600"/>
                </a:lnTo>
                <a:lnTo>
                  <a:pt x="1609745" y="5105400"/>
                </a:lnTo>
                <a:lnTo>
                  <a:pt x="1643888" y="5143500"/>
                </a:lnTo>
                <a:lnTo>
                  <a:pt x="1748017" y="5219700"/>
                </a:lnTo>
                <a:lnTo>
                  <a:pt x="1783284" y="5257800"/>
                </a:lnTo>
                <a:lnTo>
                  <a:pt x="1854643" y="5308600"/>
                </a:lnTo>
                <a:lnTo>
                  <a:pt x="1963704" y="5384800"/>
                </a:lnTo>
                <a:lnTo>
                  <a:pt x="2112793" y="5486400"/>
                </a:lnTo>
                <a:lnTo>
                  <a:pt x="2265943" y="5588000"/>
                </a:lnTo>
                <a:lnTo>
                  <a:pt x="2304846" y="5600700"/>
                </a:lnTo>
                <a:lnTo>
                  <a:pt x="2422999" y="5676900"/>
                </a:lnTo>
                <a:lnTo>
                  <a:pt x="2462856" y="5689600"/>
                </a:lnTo>
                <a:lnTo>
                  <a:pt x="2543264" y="5740400"/>
                </a:lnTo>
                <a:lnTo>
                  <a:pt x="2583811" y="5753100"/>
                </a:lnTo>
                <a:lnTo>
                  <a:pt x="2624582" y="5778500"/>
                </a:lnTo>
                <a:lnTo>
                  <a:pt x="2665577" y="5791200"/>
                </a:lnTo>
                <a:lnTo>
                  <a:pt x="2706792" y="5816600"/>
                </a:lnTo>
                <a:lnTo>
                  <a:pt x="2748224" y="5829300"/>
                </a:lnTo>
                <a:lnTo>
                  <a:pt x="2789873" y="5854700"/>
                </a:lnTo>
                <a:lnTo>
                  <a:pt x="2831735" y="5867400"/>
                </a:lnTo>
                <a:lnTo>
                  <a:pt x="2873807" y="5892800"/>
                </a:lnTo>
                <a:lnTo>
                  <a:pt x="2958575" y="5918200"/>
                </a:lnTo>
                <a:lnTo>
                  <a:pt x="3001266" y="5943600"/>
                </a:lnTo>
                <a:lnTo>
                  <a:pt x="3130536" y="5981700"/>
                </a:lnTo>
                <a:lnTo>
                  <a:pt x="3174018" y="6007100"/>
                </a:lnTo>
                <a:lnTo>
                  <a:pt x="3573696" y="6121400"/>
                </a:lnTo>
                <a:lnTo>
                  <a:pt x="5733666" y="6121400"/>
                </a:lnTo>
                <a:lnTo>
                  <a:pt x="6133344" y="6007100"/>
                </a:lnTo>
                <a:lnTo>
                  <a:pt x="6176826" y="5981700"/>
                </a:lnTo>
                <a:lnTo>
                  <a:pt x="6210566" y="5969000"/>
                </a:lnTo>
                <a:lnTo>
                  <a:pt x="6210566" y="4203700"/>
                </a:lnTo>
                <a:lnTo>
                  <a:pt x="4461536" y="4203700"/>
                </a:lnTo>
                <a:lnTo>
                  <a:pt x="4414072" y="4191000"/>
                </a:lnTo>
                <a:lnTo>
                  <a:pt x="4366853" y="4191000"/>
                </a:lnTo>
                <a:lnTo>
                  <a:pt x="4319885" y="4178300"/>
                </a:lnTo>
                <a:lnTo>
                  <a:pt x="4273177" y="4178300"/>
                </a:lnTo>
                <a:lnTo>
                  <a:pt x="4226736" y="4165600"/>
                </a:lnTo>
                <a:lnTo>
                  <a:pt x="4180569" y="4165600"/>
                </a:lnTo>
                <a:lnTo>
                  <a:pt x="4043794" y="4127500"/>
                </a:lnTo>
                <a:lnTo>
                  <a:pt x="3998802" y="4127500"/>
                </a:lnTo>
                <a:lnTo>
                  <a:pt x="3865734" y="4089400"/>
                </a:lnTo>
                <a:lnTo>
                  <a:pt x="3822038" y="4064000"/>
                </a:lnTo>
                <a:lnTo>
                  <a:pt x="3693041" y="4025900"/>
                </a:lnTo>
                <a:lnTo>
                  <a:pt x="3650763" y="4000500"/>
                </a:lnTo>
                <a:lnTo>
                  <a:pt x="3608860" y="3987800"/>
                </a:lnTo>
                <a:lnTo>
                  <a:pt x="3567337" y="3962400"/>
                </a:lnTo>
                <a:lnTo>
                  <a:pt x="3526203" y="3949700"/>
                </a:lnTo>
                <a:lnTo>
                  <a:pt x="3485465" y="3924300"/>
                </a:lnTo>
                <a:lnTo>
                  <a:pt x="3445131" y="3911600"/>
                </a:lnTo>
                <a:lnTo>
                  <a:pt x="3365706" y="3860800"/>
                </a:lnTo>
                <a:lnTo>
                  <a:pt x="3326629" y="3835400"/>
                </a:lnTo>
                <a:lnTo>
                  <a:pt x="3287987" y="3822700"/>
                </a:lnTo>
                <a:lnTo>
                  <a:pt x="3212037" y="3771900"/>
                </a:lnTo>
                <a:lnTo>
                  <a:pt x="3137914" y="3721100"/>
                </a:lnTo>
                <a:lnTo>
                  <a:pt x="3065682" y="3670300"/>
                </a:lnTo>
                <a:lnTo>
                  <a:pt x="3030293" y="3632200"/>
                </a:lnTo>
                <a:lnTo>
                  <a:pt x="2995399" y="3606800"/>
                </a:lnTo>
                <a:lnTo>
                  <a:pt x="2961009" y="3581400"/>
                </a:lnTo>
                <a:lnTo>
                  <a:pt x="2927128" y="3556000"/>
                </a:lnTo>
                <a:lnTo>
                  <a:pt x="2893766" y="3517900"/>
                </a:lnTo>
                <a:lnTo>
                  <a:pt x="2860929" y="3492500"/>
                </a:lnTo>
                <a:lnTo>
                  <a:pt x="2828625" y="3454400"/>
                </a:lnTo>
                <a:lnTo>
                  <a:pt x="2796862" y="3429000"/>
                </a:lnTo>
                <a:lnTo>
                  <a:pt x="2765648" y="3390900"/>
                </a:lnTo>
                <a:lnTo>
                  <a:pt x="2734989" y="3365500"/>
                </a:lnTo>
                <a:lnTo>
                  <a:pt x="2704894" y="3327400"/>
                </a:lnTo>
                <a:lnTo>
                  <a:pt x="2675370" y="3289300"/>
                </a:lnTo>
                <a:lnTo>
                  <a:pt x="2646426" y="3263900"/>
                </a:lnTo>
                <a:lnTo>
                  <a:pt x="2618067" y="3225800"/>
                </a:lnTo>
                <a:lnTo>
                  <a:pt x="2590303" y="3187700"/>
                </a:lnTo>
                <a:lnTo>
                  <a:pt x="2563140" y="3149600"/>
                </a:lnTo>
                <a:lnTo>
                  <a:pt x="2536586" y="3111500"/>
                </a:lnTo>
                <a:lnTo>
                  <a:pt x="2510649" y="3086100"/>
                </a:lnTo>
                <a:lnTo>
                  <a:pt x="2485337" y="3048000"/>
                </a:lnTo>
                <a:lnTo>
                  <a:pt x="2460657" y="3009900"/>
                </a:lnTo>
                <a:lnTo>
                  <a:pt x="2436616" y="2971800"/>
                </a:lnTo>
                <a:lnTo>
                  <a:pt x="2413223" y="2933700"/>
                </a:lnTo>
                <a:lnTo>
                  <a:pt x="2390484" y="2882900"/>
                </a:lnTo>
                <a:lnTo>
                  <a:pt x="2368408" y="2844800"/>
                </a:lnTo>
                <a:lnTo>
                  <a:pt x="2347002" y="2806700"/>
                </a:lnTo>
                <a:lnTo>
                  <a:pt x="2326274" y="2768600"/>
                </a:lnTo>
                <a:lnTo>
                  <a:pt x="2306231" y="2730500"/>
                </a:lnTo>
                <a:lnTo>
                  <a:pt x="2286880" y="2692400"/>
                </a:lnTo>
                <a:lnTo>
                  <a:pt x="2268231" y="2641600"/>
                </a:lnTo>
                <a:lnTo>
                  <a:pt x="2250289" y="2603500"/>
                </a:lnTo>
                <a:lnTo>
                  <a:pt x="2233063" y="2565400"/>
                </a:lnTo>
                <a:lnTo>
                  <a:pt x="2216560" y="2514600"/>
                </a:lnTo>
                <a:lnTo>
                  <a:pt x="2200788" y="2476500"/>
                </a:lnTo>
                <a:lnTo>
                  <a:pt x="2185755" y="2438400"/>
                </a:lnTo>
                <a:lnTo>
                  <a:pt x="2171468" y="2387600"/>
                </a:lnTo>
                <a:lnTo>
                  <a:pt x="2157934" y="2349500"/>
                </a:lnTo>
                <a:lnTo>
                  <a:pt x="2145162" y="2298700"/>
                </a:lnTo>
                <a:lnTo>
                  <a:pt x="2133159" y="2260600"/>
                </a:lnTo>
                <a:lnTo>
                  <a:pt x="2121932" y="2209800"/>
                </a:lnTo>
                <a:lnTo>
                  <a:pt x="2111489" y="2171700"/>
                </a:lnTo>
                <a:lnTo>
                  <a:pt x="2101838" y="2120900"/>
                </a:lnTo>
                <a:lnTo>
                  <a:pt x="2092987" y="2070100"/>
                </a:lnTo>
                <a:lnTo>
                  <a:pt x="2084942" y="2032000"/>
                </a:lnTo>
                <a:lnTo>
                  <a:pt x="2077712" y="1981200"/>
                </a:lnTo>
                <a:lnTo>
                  <a:pt x="2071304" y="1930400"/>
                </a:lnTo>
                <a:lnTo>
                  <a:pt x="2065725" y="1892300"/>
                </a:lnTo>
                <a:lnTo>
                  <a:pt x="2060984" y="1841500"/>
                </a:lnTo>
                <a:lnTo>
                  <a:pt x="2057088" y="1790700"/>
                </a:lnTo>
                <a:lnTo>
                  <a:pt x="2054045" y="1739900"/>
                </a:lnTo>
                <a:lnTo>
                  <a:pt x="2051862" y="1701800"/>
                </a:lnTo>
                <a:lnTo>
                  <a:pt x="2050546" y="1651000"/>
                </a:lnTo>
                <a:lnTo>
                  <a:pt x="2050106" y="1600200"/>
                </a:lnTo>
                <a:lnTo>
                  <a:pt x="2050546" y="1549400"/>
                </a:lnTo>
                <a:lnTo>
                  <a:pt x="2051862" y="1498600"/>
                </a:lnTo>
                <a:lnTo>
                  <a:pt x="2054045" y="1460500"/>
                </a:lnTo>
                <a:lnTo>
                  <a:pt x="2057088" y="1409700"/>
                </a:lnTo>
                <a:lnTo>
                  <a:pt x="2060984" y="1358900"/>
                </a:lnTo>
                <a:lnTo>
                  <a:pt x="2065725" y="1308100"/>
                </a:lnTo>
                <a:lnTo>
                  <a:pt x="2071304" y="1270000"/>
                </a:lnTo>
                <a:lnTo>
                  <a:pt x="2077712" y="1219200"/>
                </a:lnTo>
                <a:lnTo>
                  <a:pt x="2084942" y="1168400"/>
                </a:lnTo>
                <a:lnTo>
                  <a:pt x="2092987" y="1130300"/>
                </a:lnTo>
                <a:lnTo>
                  <a:pt x="2101838" y="1079500"/>
                </a:lnTo>
                <a:lnTo>
                  <a:pt x="2111489" y="1041400"/>
                </a:lnTo>
                <a:lnTo>
                  <a:pt x="2121932" y="990600"/>
                </a:lnTo>
                <a:lnTo>
                  <a:pt x="2133159" y="939800"/>
                </a:lnTo>
                <a:lnTo>
                  <a:pt x="2145162" y="901700"/>
                </a:lnTo>
                <a:lnTo>
                  <a:pt x="2157934" y="850900"/>
                </a:lnTo>
                <a:lnTo>
                  <a:pt x="2171468" y="812800"/>
                </a:lnTo>
                <a:lnTo>
                  <a:pt x="2185755" y="774700"/>
                </a:lnTo>
                <a:lnTo>
                  <a:pt x="2200788" y="723900"/>
                </a:lnTo>
                <a:lnTo>
                  <a:pt x="2216560" y="685800"/>
                </a:lnTo>
                <a:lnTo>
                  <a:pt x="2233063" y="635000"/>
                </a:lnTo>
                <a:lnTo>
                  <a:pt x="2250289" y="596900"/>
                </a:lnTo>
                <a:lnTo>
                  <a:pt x="2268231" y="558800"/>
                </a:lnTo>
                <a:lnTo>
                  <a:pt x="2286880" y="520700"/>
                </a:lnTo>
                <a:lnTo>
                  <a:pt x="2306231" y="469900"/>
                </a:lnTo>
                <a:lnTo>
                  <a:pt x="2326274" y="431800"/>
                </a:lnTo>
                <a:lnTo>
                  <a:pt x="2347002" y="393700"/>
                </a:lnTo>
                <a:lnTo>
                  <a:pt x="2368408" y="355600"/>
                </a:lnTo>
                <a:lnTo>
                  <a:pt x="2390484" y="317500"/>
                </a:lnTo>
                <a:lnTo>
                  <a:pt x="2413223" y="279400"/>
                </a:lnTo>
                <a:lnTo>
                  <a:pt x="2436616" y="241300"/>
                </a:lnTo>
                <a:lnTo>
                  <a:pt x="2460657" y="203200"/>
                </a:lnTo>
                <a:lnTo>
                  <a:pt x="2485337" y="165100"/>
                </a:lnTo>
                <a:lnTo>
                  <a:pt x="2510649" y="127000"/>
                </a:lnTo>
                <a:lnTo>
                  <a:pt x="2536586" y="88900"/>
                </a:lnTo>
                <a:lnTo>
                  <a:pt x="2563140" y="50800"/>
                </a:lnTo>
                <a:lnTo>
                  <a:pt x="2590303" y="12700"/>
                </a:lnTo>
                <a:lnTo>
                  <a:pt x="2601943" y="0"/>
                </a:lnTo>
                <a:close/>
              </a:path>
              <a:path w="6210934" h="6235700">
                <a:moveTo>
                  <a:pt x="6210566" y="3683000"/>
                </a:moveTo>
                <a:lnTo>
                  <a:pt x="6169447" y="3721100"/>
                </a:lnTo>
                <a:lnTo>
                  <a:pt x="6095325" y="3771900"/>
                </a:lnTo>
                <a:lnTo>
                  <a:pt x="6019375" y="3822700"/>
                </a:lnTo>
                <a:lnTo>
                  <a:pt x="5980733" y="3835400"/>
                </a:lnTo>
                <a:lnTo>
                  <a:pt x="5941656" y="3860800"/>
                </a:lnTo>
                <a:lnTo>
                  <a:pt x="5862231" y="3911600"/>
                </a:lnTo>
                <a:lnTo>
                  <a:pt x="5821897" y="3924300"/>
                </a:lnTo>
                <a:lnTo>
                  <a:pt x="5781159" y="3949700"/>
                </a:lnTo>
                <a:lnTo>
                  <a:pt x="5740025" y="3962400"/>
                </a:lnTo>
                <a:lnTo>
                  <a:pt x="5698502" y="3987800"/>
                </a:lnTo>
                <a:lnTo>
                  <a:pt x="5656598" y="4000500"/>
                </a:lnTo>
                <a:lnTo>
                  <a:pt x="5614321" y="4025900"/>
                </a:lnTo>
                <a:lnTo>
                  <a:pt x="5485324" y="4064000"/>
                </a:lnTo>
                <a:lnTo>
                  <a:pt x="5441628" y="4089400"/>
                </a:lnTo>
                <a:lnTo>
                  <a:pt x="5308560" y="4127500"/>
                </a:lnTo>
                <a:lnTo>
                  <a:pt x="5263568" y="4127500"/>
                </a:lnTo>
                <a:lnTo>
                  <a:pt x="5126793" y="4165600"/>
                </a:lnTo>
                <a:lnTo>
                  <a:pt x="5080626" y="4165600"/>
                </a:lnTo>
                <a:lnTo>
                  <a:pt x="5034185" y="4178300"/>
                </a:lnTo>
                <a:lnTo>
                  <a:pt x="4987477" y="4178300"/>
                </a:lnTo>
                <a:lnTo>
                  <a:pt x="4940509" y="4191000"/>
                </a:lnTo>
                <a:lnTo>
                  <a:pt x="4893290" y="4191000"/>
                </a:lnTo>
                <a:lnTo>
                  <a:pt x="4845826" y="4203700"/>
                </a:lnTo>
                <a:lnTo>
                  <a:pt x="6210566" y="4203700"/>
                </a:lnTo>
                <a:lnTo>
                  <a:pt x="6210566" y="3683000"/>
                </a:lnTo>
                <a:close/>
              </a:path>
            </a:pathLst>
          </a:custGeom>
          <a:solidFill>
            <a:srgbClr val="E93240"/>
          </a:solidFill>
        </p:spPr>
        <p:txBody>
          <a:bodyPr wrap="square" lIns="0" tIns="0" rIns="0" bIns="0" rtlCol="0"/>
          <a:lstStyle/>
          <a:p>
            <a:endParaRPr/>
          </a:p>
        </p:txBody>
      </p:sp>
      <p:sp>
        <p:nvSpPr>
          <p:cNvPr id="10" name="object 10"/>
          <p:cNvSpPr/>
          <p:nvPr/>
        </p:nvSpPr>
        <p:spPr>
          <a:xfrm>
            <a:off x="16264782"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E93240"/>
          </a:solidFill>
        </p:spPr>
        <p:txBody>
          <a:bodyPr wrap="square" lIns="0" tIns="0" rIns="0" bIns="0" rtlCol="0"/>
          <a:lstStyle/>
          <a:p>
            <a:endParaRPr/>
          </a:p>
        </p:txBody>
      </p:sp>
      <p:sp>
        <p:nvSpPr>
          <p:cNvPr id="11" name="object 11"/>
          <p:cNvSpPr/>
          <p:nvPr/>
        </p:nvSpPr>
        <p:spPr>
          <a:xfrm>
            <a:off x="1698082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24AC6A"/>
          </a:solidFill>
        </p:spPr>
        <p:txBody>
          <a:bodyPr wrap="square" lIns="0" tIns="0" rIns="0" bIns="0" rtlCol="0"/>
          <a:lstStyle/>
          <a:p>
            <a:endParaRPr/>
          </a:p>
        </p:txBody>
      </p:sp>
      <p:sp>
        <p:nvSpPr>
          <p:cNvPr id="12" name="object 12"/>
          <p:cNvSpPr/>
          <p:nvPr/>
        </p:nvSpPr>
        <p:spPr>
          <a:xfrm>
            <a:off x="1769685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F69D00"/>
          </a:solidFill>
        </p:spPr>
        <p:txBody>
          <a:bodyPr wrap="square" lIns="0" tIns="0" rIns="0" bIns="0" rtlCol="0"/>
          <a:lstStyle/>
          <a:p>
            <a:endParaRPr/>
          </a:p>
        </p:txBody>
      </p:sp>
      <p:sp>
        <p:nvSpPr>
          <p:cNvPr id="13" name="object 13"/>
          <p:cNvSpPr/>
          <p:nvPr/>
        </p:nvSpPr>
        <p:spPr>
          <a:xfrm>
            <a:off x="18412905"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0095B6"/>
          </a:solidFill>
        </p:spPr>
        <p:txBody>
          <a:bodyPr wrap="square" lIns="0" tIns="0" rIns="0" bIns="0" rtlCol="0"/>
          <a:lstStyle/>
          <a:p>
            <a:endParaRPr/>
          </a:p>
        </p:txBody>
      </p:sp>
      <p:sp>
        <p:nvSpPr>
          <p:cNvPr id="14" name="object 14"/>
          <p:cNvSpPr/>
          <p:nvPr/>
        </p:nvSpPr>
        <p:spPr>
          <a:xfrm>
            <a:off x="19137814" y="10104404"/>
            <a:ext cx="966469" cy="157480"/>
          </a:xfrm>
          <a:custGeom>
            <a:avLst/>
            <a:gdLst/>
            <a:ahLst/>
            <a:cxnLst/>
            <a:rect l="l" t="t" r="r" b="b"/>
            <a:pathLst>
              <a:path w="966469" h="157479">
                <a:moveTo>
                  <a:pt x="966284" y="0"/>
                </a:moveTo>
                <a:lnTo>
                  <a:pt x="966284" y="157063"/>
                </a:lnTo>
                <a:lnTo>
                  <a:pt x="0" y="157063"/>
                </a:lnTo>
                <a:lnTo>
                  <a:pt x="0" y="0"/>
                </a:lnTo>
                <a:lnTo>
                  <a:pt x="966284" y="0"/>
                </a:lnTo>
                <a:close/>
              </a:path>
            </a:pathLst>
          </a:custGeom>
          <a:solidFill>
            <a:srgbClr val="E93240"/>
          </a:solidFill>
        </p:spPr>
        <p:txBody>
          <a:bodyPr wrap="square" lIns="0" tIns="0" rIns="0" bIns="0" rtlCol="0"/>
          <a:lstStyle/>
          <a:p>
            <a:endParaRPr/>
          </a:p>
        </p:txBody>
      </p:sp>
      <p:sp>
        <p:nvSpPr>
          <p:cNvPr id="15" name="object 15"/>
          <p:cNvSpPr/>
          <p:nvPr/>
        </p:nvSpPr>
        <p:spPr>
          <a:xfrm>
            <a:off x="1047088" y="10104404"/>
            <a:ext cx="15146019" cy="157480"/>
          </a:xfrm>
          <a:custGeom>
            <a:avLst/>
            <a:gdLst/>
            <a:ahLst/>
            <a:cxnLst/>
            <a:rect l="l" t="t" r="r" b="b"/>
            <a:pathLst>
              <a:path w="15146019" h="157479">
                <a:moveTo>
                  <a:pt x="15145748" y="0"/>
                </a:moveTo>
                <a:lnTo>
                  <a:pt x="0" y="0"/>
                </a:lnTo>
                <a:lnTo>
                  <a:pt x="0" y="157063"/>
                </a:lnTo>
                <a:lnTo>
                  <a:pt x="15145748" y="157063"/>
                </a:lnTo>
                <a:lnTo>
                  <a:pt x="15145748" y="0"/>
                </a:lnTo>
                <a:close/>
              </a:path>
            </a:pathLst>
          </a:custGeom>
          <a:solidFill>
            <a:srgbClr val="E93240"/>
          </a:solidFill>
        </p:spPr>
        <p:txBody>
          <a:bodyPr wrap="square" lIns="0" tIns="0" rIns="0" bIns="0" rtlCol="0"/>
          <a:lstStyle/>
          <a:p>
            <a:endParaRPr/>
          </a:p>
        </p:txBody>
      </p:sp>
      <p:sp>
        <p:nvSpPr>
          <p:cNvPr id="16" name="object 16"/>
          <p:cNvSpPr txBox="1">
            <a:spLocks noGrp="1"/>
          </p:cNvSpPr>
          <p:nvPr>
            <p:ph type="title"/>
          </p:nvPr>
        </p:nvSpPr>
        <p:spPr>
          <a:xfrm>
            <a:off x="1593850" y="649995"/>
            <a:ext cx="12970510" cy="1488869"/>
          </a:xfrm>
          <a:prstGeom prst="rect">
            <a:avLst/>
          </a:prstGeom>
        </p:spPr>
        <p:txBody>
          <a:bodyPr vert="horz" wrap="square" lIns="0" tIns="11430" rIns="0" bIns="0" rtlCol="0">
            <a:spAutoFit/>
          </a:bodyPr>
          <a:lstStyle/>
          <a:p>
            <a:pPr marL="12700">
              <a:lnSpc>
                <a:spcPct val="100000"/>
              </a:lnSpc>
              <a:spcBef>
                <a:spcPts val="90"/>
              </a:spcBef>
            </a:pPr>
            <a:r>
              <a:rPr lang="en-US" sz="4800" spc="-385" dirty="0">
                <a:solidFill>
                  <a:srgbClr val="E93240"/>
                </a:solidFill>
                <a:latin typeface="All Round Gothic Medium" panose="020B0603020202020104" pitchFamily="34" charset="0"/>
              </a:rPr>
              <a:t>C</a:t>
            </a:r>
            <a:r>
              <a:rPr lang="en-US" sz="4800" spc="-25" dirty="0">
                <a:solidFill>
                  <a:srgbClr val="E93240"/>
                </a:solidFill>
                <a:latin typeface="All Round Gothic Medium" panose="020B0603020202020104" pitchFamily="34" charset="0"/>
              </a:rPr>
              <a:t>ompetitively</a:t>
            </a:r>
            <a:r>
              <a:rPr lang="en-US" sz="4800" spc="-270" dirty="0">
                <a:solidFill>
                  <a:srgbClr val="E93240"/>
                </a:solidFill>
                <a:latin typeface="All Round Gothic Medium" panose="020B0603020202020104" pitchFamily="34" charset="0"/>
              </a:rPr>
              <a:t> </a:t>
            </a:r>
            <a:r>
              <a:rPr lang="en-US" sz="4800" dirty="0">
                <a:solidFill>
                  <a:srgbClr val="E93240"/>
                </a:solidFill>
                <a:latin typeface="All Round Gothic Medium" panose="020B0603020202020104" pitchFamily="34" charset="0"/>
              </a:rPr>
              <a:t>priced</a:t>
            </a:r>
            <a:r>
              <a:rPr lang="en-US" sz="4800" spc="-260" dirty="0">
                <a:solidFill>
                  <a:srgbClr val="E93240"/>
                </a:solidFill>
                <a:latin typeface="All Round Gothic Medium" panose="020B0603020202020104" pitchFamily="34" charset="0"/>
              </a:rPr>
              <a:t> for the consumer,</a:t>
            </a:r>
            <a:r>
              <a:rPr lang="en-US" sz="4800" spc="-325" dirty="0">
                <a:latin typeface="All Round Gothic Medium" panose="020B0603020202020104" pitchFamily="34" charset="0"/>
              </a:rPr>
              <a:t> </a:t>
            </a:r>
            <a:r>
              <a:rPr lang="en-US" sz="4800" spc="-45" dirty="0">
                <a:latin typeface="All Round Gothic Medium" panose="020B0603020202020104" pitchFamily="34" charset="0"/>
              </a:rPr>
              <a:t>delivering</a:t>
            </a:r>
            <a:r>
              <a:rPr lang="en-US" sz="4800" spc="-320" dirty="0">
                <a:latin typeface="All Round Gothic Medium" panose="020B0603020202020104" pitchFamily="34" charset="0"/>
              </a:rPr>
              <a:t> </a:t>
            </a:r>
            <a:r>
              <a:rPr lang="en-US" sz="4800" spc="-10" dirty="0">
                <a:solidFill>
                  <a:srgbClr val="E93240"/>
                </a:solidFill>
                <a:latin typeface="All Round Gothic Medium" panose="020B0603020202020104" pitchFamily="34" charset="0"/>
              </a:rPr>
              <a:t>excellent</a:t>
            </a:r>
            <a:r>
              <a:rPr lang="en-US" sz="4800" spc="-320" dirty="0">
                <a:solidFill>
                  <a:srgbClr val="E93240"/>
                </a:solidFill>
                <a:latin typeface="All Round Gothic Medium" panose="020B0603020202020104" pitchFamily="34" charset="0"/>
              </a:rPr>
              <a:t> </a:t>
            </a:r>
            <a:r>
              <a:rPr lang="en-US" sz="4800" spc="170" dirty="0">
                <a:solidFill>
                  <a:srgbClr val="E93240"/>
                </a:solidFill>
                <a:latin typeface="All Round Gothic Medium" panose="020B0603020202020104" pitchFamily="34" charset="0"/>
              </a:rPr>
              <a:t>trade</a:t>
            </a:r>
            <a:r>
              <a:rPr lang="en-US" sz="4800" spc="-320" dirty="0">
                <a:solidFill>
                  <a:srgbClr val="E93240"/>
                </a:solidFill>
                <a:latin typeface="All Round Gothic Medium" panose="020B0603020202020104" pitchFamily="34" charset="0"/>
              </a:rPr>
              <a:t> </a:t>
            </a:r>
            <a:r>
              <a:rPr lang="en-US" sz="4800" spc="-10" dirty="0">
                <a:solidFill>
                  <a:srgbClr val="E93240"/>
                </a:solidFill>
                <a:latin typeface="All Round Gothic Medium" panose="020B0603020202020104" pitchFamily="34" charset="0"/>
              </a:rPr>
              <a:t>terms</a:t>
            </a:r>
            <a:endParaRPr sz="4800" dirty="0">
              <a:latin typeface="+mn-lt"/>
            </a:endParaRPr>
          </a:p>
        </p:txBody>
      </p:sp>
      <p:sp>
        <p:nvSpPr>
          <p:cNvPr id="20" name="TextBox 19">
            <a:extLst>
              <a:ext uri="{FF2B5EF4-FFF2-40B4-BE49-F238E27FC236}">
                <a16:creationId xmlns:a16="http://schemas.microsoft.com/office/drawing/2014/main" id="{B4AA1969-BB93-7598-14F5-D4A987FAFDC4}"/>
              </a:ext>
            </a:extLst>
          </p:cNvPr>
          <p:cNvSpPr txBox="1"/>
          <p:nvPr/>
        </p:nvSpPr>
        <p:spPr>
          <a:xfrm>
            <a:off x="1566159" y="6910402"/>
            <a:ext cx="10050904" cy="1618392"/>
          </a:xfrm>
          <a:prstGeom prst="rect">
            <a:avLst/>
          </a:prstGeom>
          <a:noFill/>
        </p:spPr>
        <p:txBody>
          <a:bodyPr wrap="square">
            <a:spAutoFit/>
          </a:bodyPr>
          <a:lstStyle/>
          <a:p>
            <a:pPr marL="495300" marR="0" lvl="0" indent="-457200" defTabSz="914400" eaLnBrk="1" fontAlgn="auto" latinLnBrk="0" hangingPunct="1">
              <a:lnSpc>
                <a:spcPts val="3875"/>
              </a:lnSpc>
              <a:spcBef>
                <a:spcPts val="95"/>
              </a:spcBef>
              <a:spcAft>
                <a:spcPts val="0"/>
              </a:spcAft>
              <a:buClrTx/>
              <a:buSzTx/>
              <a:buFont typeface="Arial" panose="020B0604020202020204" pitchFamily="34" charset="0"/>
              <a:buChar char="•"/>
              <a:tabLst/>
              <a:defRPr/>
            </a:pPr>
            <a:r>
              <a:rPr kumimoji="0" lang="en-US" sz="3300" b="0" i="0" u="none" strike="noStrike" kern="0" cap="none" spc="114" normalizeH="0" baseline="0" noProof="0" dirty="0">
                <a:ln>
                  <a:noFill/>
                </a:ln>
                <a:solidFill>
                  <a:schemeClr val="tx1"/>
                </a:solidFill>
                <a:effectLst/>
                <a:uLnTx/>
                <a:uFillTx/>
                <a:latin typeface="Calibri"/>
                <a:cs typeface="Calibri"/>
              </a:rPr>
              <a:t>Lower RRP for the consumer</a:t>
            </a:r>
          </a:p>
          <a:p>
            <a:pPr marL="38100" marR="0" lvl="0" defTabSz="914400" eaLnBrk="1" fontAlgn="auto" latinLnBrk="0" hangingPunct="1">
              <a:lnSpc>
                <a:spcPts val="3875"/>
              </a:lnSpc>
              <a:spcBef>
                <a:spcPts val="95"/>
              </a:spcBef>
              <a:spcAft>
                <a:spcPts val="0"/>
              </a:spcAft>
              <a:buClrTx/>
              <a:buSzTx/>
              <a:tabLst/>
              <a:defRPr/>
            </a:pPr>
            <a:endParaRPr kumimoji="0" lang="en-US" sz="3300" b="0" i="0" u="none" strike="noStrike" kern="0" cap="none" spc="114" normalizeH="0" baseline="0" noProof="0" dirty="0">
              <a:ln>
                <a:noFill/>
              </a:ln>
              <a:solidFill>
                <a:schemeClr val="tx1"/>
              </a:solidFill>
              <a:effectLst/>
              <a:uLnTx/>
              <a:uFillTx/>
              <a:latin typeface="Calibri"/>
              <a:cs typeface="Calibri"/>
            </a:endParaRPr>
          </a:p>
          <a:p>
            <a:pPr marL="495300" marR="0" lvl="0" indent="-457200" defTabSz="914400" eaLnBrk="1" fontAlgn="auto" latinLnBrk="0" hangingPunct="1">
              <a:lnSpc>
                <a:spcPts val="3875"/>
              </a:lnSpc>
              <a:spcBef>
                <a:spcPts val="95"/>
              </a:spcBef>
              <a:spcAft>
                <a:spcPts val="0"/>
              </a:spcAft>
              <a:buClrTx/>
              <a:buSzTx/>
              <a:buFont typeface="Arial" panose="020B0604020202020204" pitchFamily="34" charset="0"/>
              <a:buChar char="•"/>
              <a:tabLst/>
              <a:defRPr/>
            </a:pPr>
            <a:r>
              <a:rPr lang="en-US" sz="3300" spc="114" dirty="0">
                <a:solidFill>
                  <a:schemeClr val="tx1"/>
                </a:solidFill>
                <a:latin typeface="Calibri"/>
                <a:cs typeface="Calibri"/>
              </a:rPr>
              <a:t>Lower Cost / Greater margin for the Retailer</a:t>
            </a:r>
            <a:endParaRPr kumimoji="0" lang="en-US" sz="3300" b="0" i="0" u="none" strike="noStrike" kern="0" cap="none" spc="0" normalizeH="0" baseline="0" noProof="0" dirty="0">
              <a:ln>
                <a:noFill/>
              </a:ln>
              <a:solidFill>
                <a:schemeClr val="tx1"/>
              </a:solidFill>
              <a:effectLst/>
              <a:uLnTx/>
              <a:uFillTx/>
              <a:latin typeface="Calibri"/>
              <a:cs typeface="Calibri"/>
            </a:endParaRPr>
          </a:p>
        </p:txBody>
      </p:sp>
      <p:graphicFrame>
        <p:nvGraphicFramePr>
          <p:cNvPr id="2" name="Table 1">
            <a:extLst>
              <a:ext uri="{FF2B5EF4-FFF2-40B4-BE49-F238E27FC236}">
                <a16:creationId xmlns:a16="http://schemas.microsoft.com/office/drawing/2014/main" id="{7EAFBC75-E4BB-6EB2-837B-D0C1E37CB38E}"/>
              </a:ext>
            </a:extLst>
          </p:cNvPr>
          <p:cNvGraphicFramePr>
            <a:graphicFrameLocks noGrp="1"/>
          </p:cNvGraphicFramePr>
          <p:nvPr>
            <p:extLst>
              <p:ext uri="{D42A27DB-BD31-4B8C-83A1-F6EECF244321}">
                <p14:modId xmlns:p14="http://schemas.microsoft.com/office/powerpoint/2010/main" val="1859271423"/>
              </p:ext>
            </p:extLst>
          </p:nvPr>
        </p:nvGraphicFramePr>
        <p:xfrm>
          <a:off x="1566263" y="2780556"/>
          <a:ext cx="11152787" cy="3560867"/>
        </p:xfrm>
        <a:graphic>
          <a:graphicData uri="http://schemas.openxmlformats.org/drawingml/2006/table">
            <a:tbl>
              <a:tblPr/>
              <a:tblGrid>
                <a:gridCol w="3046247">
                  <a:extLst>
                    <a:ext uri="{9D8B030D-6E8A-4147-A177-3AD203B41FA5}">
                      <a16:colId xmlns:a16="http://schemas.microsoft.com/office/drawing/2014/main" val="2223402860"/>
                    </a:ext>
                  </a:extLst>
                </a:gridCol>
                <a:gridCol w="4053270">
                  <a:extLst>
                    <a:ext uri="{9D8B030D-6E8A-4147-A177-3AD203B41FA5}">
                      <a16:colId xmlns:a16="http://schemas.microsoft.com/office/drawing/2014/main" val="1721455162"/>
                    </a:ext>
                  </a:extLst>
                </a:gridCol>
                <a:gridCol w="4053270">
                  <a:extLst>
                    <a:ext uri="{9D8B030D-6E8A-4147-A177-3AD203B41FA5}">
                      <a16:colId xmlns:a16="http://schemas.microsoft.com/office/drawing/2014/main" val="1652301236"/>
                    </a:ext>
                  </a:extLst>
                </a:gridCol>
              </a:tblGrid>
              <a:tr h="1389227">
                <a:tc>
                  <a:txBody>
                    <a:bodyPr/>
                    <a:lstStyle/>
                    <a:p>
                      <a:pPr algn="l" fontAlgn="b"/>
                      <a:r>
                        <a:rPr lang="en-GB" sz="3200" b="1" i="0" u="none" strike="noStrike" dirty="0">
                          <a:solidFill>
                            <a:srgbClr val="000000"/>
                          </a:solidFill>
                          <a:effectLst/>
                          <a:latin typeface="Aptos Narrow" panose="020B0004020202020204" pitchFamily="34" charset="0"/>
                        </a:rPr>
                        <a:t> </a:t>
                      </a:r>
                    </a:p>
                  </a:txBody>
                  <a:tcPr marL="6350" marR="6350" marT="6350" marB="0" anchor="b">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D9D9D9"/>
                    </a:solidFill>
                  </a:tcPr>
                </a:tc>
                <a:tc>
                  <a:txBody>
                    <a:bodyPr/>
                    <a:lstStyle/>
                    <a:p>
                      <a:pPr algn="ctr" fontAlgn="b"/>
                      <a:r>
                        <a:rPr lang="en-US" sz="3200" b="1" i="0" u="none" strike="noStrike" dirty="0">
                          <a:solidFill>
                            <a:srgbClr val="000000"/>
                          </a:solidFill>
                          <a:effectLst/>
                          <a:latin typeface="Aptos Narrow" panose="020B0004020202020204" pitchFamily="34" charset="0"/>
                        </a:rPr>
                        <a:t>Viz Opti Preservative Free Dry Eyes Eye Drops</a:t>
                      </a:r>
                    </a:p>
                  </a:txBody>
                  <a:tcPr marL="6350" marR="6350" marT="6350" marB="0" anchor="b">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D9D9D9"/>
                    </a:solidFill>
                  </a:tcPr>
                </a:tc>
                <a:tc>
                  <a:txBody>
                    <a:bodyPr/>
                    <a:lstStyle/>
                    <a:p>
                      <a:pPr algn="ctr" fontAlgn="b"/>
                      <a:r>
                        <a:rPr lang="en-US" sz="3200" b="1" i="0" u="none" strike="noStrike">
                          <a:solidFill>
                            <a:srgbClr val="000000"/>
                          </a:solidFill>
                          <a:effectLst/>
                          <a:latin typeface="Aptos Narrow" panose="020B0004020202020204" pitchFamily="34" charset="0"/>
                        </a:rPr>
                        <a:t>Hycosan Extra Eye Drops Preservative Free</a:t>
                      </a:r>
                    </a:p>
                  </a:txBody>
                  <a:tcPr marL="6350" marR="6350" marT="6350" marB="0" anchor="b">
                    <a:lnL w="63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D9D9D9"/>
                    </a:solidFill>
                  </a:tcPr>
                </a:tc>
                <a:extLst>
                  <a:ext uri="{0D108BD9-81ED-4DB2-BD59-A6C34878D82A}">
                    <a16:rowId xmlns:a16="http://schemas.microsoft.com/office/drawing/2014/main" val="1240119951"/>
                  </a:ext>
                </a:extLst>
              </a:tr>
              <a:tr h="635998">
                <a:tc>
                  <a:txBody>
                    <a:bodyPr/>
                    <a:lstStyle/>
                    <a:p>
                      <a:pPr algn="l" fontAlgn="b"/>
                      <a:r>
                        <a:rPr lang="en-GB" sz="3200" b="1" i="0" u="none" strike="noStrike">
                          <a:solidFill>
                            <a:srgbClr val="000000"/>
                          </a:solidFill>
                          <a:effectLst/>
                          <a:latin typeface="Aptos Narrow" panose="020B0004020202020204" pitchFamily="34" charset="0"/>
                        </a:rPr>
                        <a:t>Active Ingredient</a:t>
                      </a:r>
                    </a:p>
                  </a:txBody>
                  <a:tcPr marL="6350" marR="6350" marT="6350" marB="0" anchor="b">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D9D9D9"/>
                    </a:solidFill>
                  </a:tcPr>
                </a:tc>
                <a:tc>
                  <a:txBody>
                    <a:bodyPr/>
                    <a:lstStyle/>
                    <a:p>
                      <a:pPr algn="ctr" fontAlgn="b"/>
                      <a:r>
                        <a:rPr lang="en-GB" sz="3200" b="1" i="0" u="none" strike="noStrike" dirty="0">
                          <a:solidFill>
                            <a:srgbClr val="000000"/>
                          </a:solidFill>
                          <a:effectLst/>
                          <a:latin typeface="Aptos Narrow" panose="020B0004020202020204" pitchFamily="34" charset="0"/>
                        </a:rPr>
                        <a:t>0.2% Sodium Hyaluronate</a:t>
                      </a:r>
                    </a:p>
                  </a:txBody>
                  <a:tcPr marL="6350" marR="6350" marT="6350" marB="0" anchor="b">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D9D9D9"/>
                    </a:solidFill>
                  </a:tcPr>
                </a:tc>
                <a:tc>
                  <a:txBody>
                    <a:bodyPr/>
                    <a:lstStyle/>
                    <a:p>
                      <a:pPr algn="ctr" fontAlgn="b"/>
                      <a:r>
                        <a:rPr lang="en-GB" sz="3200" b="1" i="0" u="none" strike="noStrike" dirty="0">
                          <a:solidFill>
                            <a:srgbClr val="000000"/>
                          </a:solidFill>
                          <a:effectLst/>
                          <a:latin typeface="Aptos Narrow" panose="020B0004020202020204" pitchFamily="34" charset="0"/>
                        </a:rPr>
                        <a:t>0.2% Sodium Hyaluronate</a:t>
                      </a:r>
                    </a:p>
                  </a:txBody>
                  <a:tcPr marL="6350" marR="6350" marT="6350" marB="0" anchor="b">
                    <a:lnL w="63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D9D9D9"/>
                    </a:solidFill>
                  </a:tcPr>
                </a:tc>
                <a:extLst>
                  <a:ext uri="{0D108BD9-81ED-4DB2-BD59-A6C34878D82A}">
                    <a16:rowId xmlns:a16="http://schemas.microsoft.com/office/drawing/2014/main" val="1200195768"/>
                  </a:ext>
                </a:extLst>
              </a:tr>
              <a:tr h="594965">
                <a:tc>
                  <a:txBody>
                    <a:bodyPr/>
                    <a:lstStyle/>
                    <a:p>
                      <a:pPr algn="l" fontAlgn="b"/>
                      <a:r>
                        <a:rPr lang="en-GB" sz="3200" b="1" i="0" u="none" strike="noStrike">
                          <a:solidFill>
                            <a:srgbClr val="000000"/>
                          </a:solidFill>
                          <a:effectLst/>
                          <a:latin typeface="Aptos Narrow" panose="020B0004020202020204" pitchFamily="34" charset="0"/>
                        </a:rPr>
                        <a:t>RRP</a:t>
                      </a:r>
                    </a:p>
                  </a:txBody>
                  <a:tcPr marL="6350" marR="6350" marT="6350" marB="0" anchor="b">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D9D9D9"/>
                    </a:solidFill>
                  </a:tcPr>
                </a:tc>
                <a:tc>
                  <a:txBody>
                    <a:bodyPr/>
                    <a:lstStyle/>
                    <a:p>
                      <a:pPr algn="ctr" fontAlgn="b"/>
                      <a:r>
                        <a:rPr lang="en-GB" sz="3200" b="1" i="0" u="none" strike="noStrike" dirty="0">
                          <a:solidFill>
                            <a:srgbClr val="000000"/>
                          </a:solidFill>
                          <a:effectLst/>
                          <a:latin typeface="Aptos Narrow" panose="020B0004020202020204" pitchFamily="34" charset="0"/>
                        </a:rPr>
                        <a:t>£9.99</a:t>
                      </a:r>
                    </a:p>
                  </a:txBody>
                  <a:tcPr marL="6350" marR="6350" marT="6350" marB="0" anchor="b">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D9D9D9"/>
                    </a:solidFill>
                  </a:tcPr>
                </a:tc>
                <a:tc>
                  <a:txBody>
                    <a:bodyPr/>
                    <a:lstStyle/>
                    <a:p>
                      <a:pPr algn="ctr" fontAlgn="b"/>
                      <a:r>
                        <a:rPr lang="en-GB" sz="3200" b="1" i="0" u="none" strike="noStrike" dirty="0">
                          <a:solidFill>
                            <a:srgbClr val="000000"/>
                          </a:solidFill>
                          <a:effectLst/>
                          <a:latin typeface="Aptos Narrow" panose="020B0004020202020204" pitchFamily="34" charset="0"/>
                        </a:rPr>
                        <a:t>£11.99</a:t>
                      </a:r>
                    </a:p>
                  </a:txBody>
                  <a:tcPr marL="6350" marR="6350" marT="6350" marB="0" anchor="b">
                    <a:lnL w="63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D9D9D9"/>
                    </a:solidFill>
                  </a:tcPr>
                </a:tc>
                <a:extLst>
                  <a:ext uri="{0D108BD9-81ED-4DB2-BD59-A6C34878D82A}">
                    <a16:rowId xmlns:a16="http://schemas.microsoft.com/office/drawing/2014/main" val="3797235964"/>
                  </a:ext>
                </a:extLst>
              </a:tr>
              <a:tr h="594965">
                <a:tc>
                  <a:txBody>
                    <a:bodyPr/>
                    <a:lstStyle/>
                    <a:p>
                      <a:pPr algn="l" fontAlgn="b"/>
                      <a:r>
                        <a:rPr lang="en-GB" sz="3200" b="1" i="0" u="none" strike="noStrike" dirty="0">
                          <a:solidFill>
                            <a:srgbClr val="000000"/>
                          </a:solidFill>
                          <a:effectLst/>
                          <a:latin typeface="Aptos Narrow" panose="020B0004020202020204" pitchFamily="34" charset="0"/>
                        </a:rPr>
                        <a:t>Trade Price</a:t>
                      </a:r>
                    </a:p>
                  </a:txBody>
                  <a:tcPr marL="6350" marR="6350" marT="6350" marB="0" anchor="b">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D9D9D9"/>
                    </a:solidFill>
                  </a:tcPr>
                </a:tc>
                <a:tc>
                  <a:txBody>
                    <a:bodyPr/>
                    <a:lstStyle/>
                    <a:p>
                      <a:pPr algn="ctr" fontAlgn="b"/>
                      <a:r>
                        <a:rPr lang="en-GB" sz="3200" b="1" i="0" u="none" strike="noStrike" dirty="0">
                          <a:solidFill>
                            <a:srgbClr val="000000"/>
                          </a:solidFill>
                          <a:effectLst/>
                          <a:latin typeface="Aptos Narrow" panose="020B0004020202020204" pitchFamily="34" charset="0"/>
                        </a:rPr>
                        <a:t>£3.66</a:t>
                      </a:r>
                    </a:p>
                  </a:txBody>
                  <a:tcPr marL="6350" marR="6350" marT="6350" marB="0" anchor="b">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D9D9D9"/>
                    </a:solidFill>
                  </a:tcPr>
                </a:tc>
                <a:tc>
                  <a:txBody>
                    <a:bodyPr/>
                    <a:lstStyle/>
                    <a:p>
                      <a:pPr algn="ctr" fontAlgn="b"/>
                      <a:r>
                        <a:rPr lang="en-GB" sz="3200" b="1" i="0" u="none" strike="noStrike" dirty="0">
                          <a:solidFill>
                            <a:srgbClr val="000000"/>
                          </a:solidFill>
                          <a:effectLst/>
                          <a:latin typeface="Aptos Narrow" panose="020B0004020202020204" pitchFamily="34" charset="0"/>
                        </a:rPr>
                        <a:t>£6.66</a:t>
                      </a:r>
                    </a:p>
                  </a:txBody>
                  <a:tcPr marL="6350" marR="6350" marT="6350" marB="0" anchor="b">
                    <a:lnL w="63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D9D9D9"/>
                    </a:solidFill>
                  </a:tcPr>
                </a:tc>
                <a:extLst>
                  <a:ext uri="{0D108BD9-81ED-4DB2-BD59-A6C34878D82A}">
                    <a16:rowId xmlns:a16="http://schemas.microsoft.com/office/drawing/2014/main" val="208725590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46209" y="0"/>
            <a:ext cx="2793365" cy="1047115"/>
          </a:xfrm>
          <a:custGeom>
            <a:avLst/>
            <a:gdLst/>
            <a:ahLst/>
            <a:cxnLst/>
            <a:rect l="l" t="t" r="r" b="b"/>
            <a:pathLst>
              <a:path w="2793365" h="1047115">
                <a:moveTo>
                  <a:pt x="2793108" y="0"/>
                </a:moveTo>
                <a:lnTo>
                  <a:pt x="0" y="0"/>
                </a:lnTo>
                <a:lnTo>
                  <a:pt x="0" y="1047088"/>
                </a:lnTo>
                <a:lnTo>
                  <a:pt x="2793108" y="1047088"/>
                </a:lnTo>
                <a:lnTo>
                  <a:pt x="2793108" y="0"/>
                </a:lnTo>
                <a:close/>
              </a:path>
            </a:pathLst>
          </a:custGeom>
          <a:solidFill>
            <a:srgbClr val="E93240"/>
          </a:solidFill>
        </p:spPr>
        <p:txBody>
          <a:bodyPr wrap="square" lIns="0" tIns="0" rIns="0" bIns="0" rtlCol="0"/>
          <a:lstStyle/>
          <a:p>
            <a:endParaRPr/>
          </a:p>
        </p:txBody>
      </p:sp>
      <p:sp>
        <p:nvSpPr>
          <p:cNvPr id="3" name="object 3"/>
          <p:cNvSpPr/>
          <p:nvPr/>
        </p:nvSpPr>
        <p:spPr>
          <a:xfrm>
            <a:off x="1046209" y="5431667"/>
            <a:ext cx="2793365" cy="5876925"/>
          </a:xfrm>
          <a:custGeom>
            <a:avLst/>
            <a:gdLst/>
            <a:ahLst/>
            <a:cxnLst/>
            <a:rect l="l" t="t" r="r" b="b"/>
            <a:pathLst>
              <a:path w="2793365" h="5876925">
                <a:moveTo>
                  <a:pt x="2793108" y="0"/>
                </a:moveTo>
                <a:lnTo>
                  <a:pt x="0" y="0"/>
                </a:lnTo>
                <a:lnTo>
                  <a:pt x="0" y="5876889"/>
                </a:lnTo>
                <a:lnTo>
                  <a:pt x="2793108" y="5876889"/>
                </a:lnTo>
                <a:lnTo>
                  <a:pt x="2793108" y="0"/>
                </a:lnTo>
                <a:close/>
              </a:path>
            </a:pathLst>
          </a:custGeom>
          <a:solidFill>
            <a:srgbClr val="E93240"/>
          </a:solidFill>
        </p:spPr>
        <p:txBody>
          <a:bodyPr wrap="square" lIns="0" tIns="0" rIns="0" bIns="0" rtlCol="0"/>
          <a:lstStyle/>
          <a:p>
            <a:endParaRPr/>
          </a:p>
        </p:txBody>
      </p:sp>
      <p:sp>
        <p:nvSpPr>
          <p:cNvPr id="4" name="object 4"/>
          <p:cNvSpPr txBox="1"/>
          <p:nvPr/>
        </p:nvSpPr>
        <p:spPr>
          <a:xfrm>
            <a:off x="4260850" y="5197475"/>
            <a:ext cx="15346726" cy="2479525"/>
          </a:xfrm>
          <a:prstGeom prst="rect">
            <a:avLst/>
          </a:prstGeom>
        </p:spPr>
        <p:txBody>
          <a:bodyPr vert="horz" wrap="square" lIns="0" tIns="17145" rIns="0" bIns="0" rtlCol="0">
            <a:spAutoFit/>
          </a:bodyPr>
          <a:lstStyle/>
          <a:p>
            <a:pPr marL="12700" algn="ctr">
              <a:lnSpc>
                <a:spcPct val="100000"/>
              </a:lnSpc>
              <a:spcBef>
                <a:spcPts val="135"/>
              </a:spcBef>
            </a:pPr>
            <a:r>
              <a:rPr sz="8000" b="1" spc="-300" dirty="0">
                <a:solidFill>
                  <a:srgbClr val="E93240"/>
                </a:solidFill>
                <a:latin typeface="All Round Gothic Bold" panose="020B0803020202020104" pitchFamily="34" charset="0"/>
                <a:cs typeface="Gill Sans MT"/>
              </a:rPr>
              <a:t>THANK YOU</a:t>
            </a:r>
            <a:r>
              <a:rPr lang="en-GB" sz="8000" b="1" spc="-300" dirty="0">
                <a:solidFill>
                  <a:srgbClr val="E93240"/>
                </a:solidFill>
                <a:latin typeface="All Round Gothic Bold" panose="020B0803020202020104" pitchFamily="34" charset="0"/>
                <a:cs typeface="Gill Sans MT"/>
              </a:rPr>
              <a:t> FOR COMPLETING THIS TRAINING MODULE</a:t>
            </a:r>
            <a:endParaRPr sz="8000" spc="-300" dirty="0">
              <a:latin typeface="All Round Gothic Bold" panose="020B0803020202020104" pitchFamily="34" charset="0"/>
              <a:cs typeface="Gill Sans MT"/>
            </a:endParaRPr>
          </a:p>
        </p:txBody>
      </p:sp>
      <p:sp>
        <p:nvSpPr>
          <p:cNvPr id="5" name="object 5"/>
          <p:cNvSpPr/>
          <p:nvPr/>
        </p:nvSpPr>
        <p:spPr>
          <a:xfrm>
            <a:off x="1829792" y="1473935"/>
            <a:ext cx="929005" cy="1011555"/>
          </a:xfrm>
          <a:custGeom>
            <a:avLst/>
            <a:gdLst/>
            <a:ahLst/>
            <a:cxnLst/>
            <a:rect l="l" t="t" r="r" b="b"/>
            <a:pathLst>
              <a:path w="929005" h="1011555">
                <a:moveTo>
                  <a:pt x="928401" y="0"/>
                </a:moveTo>
                <a:lnTo>
                  <a:pt x="676283" y="0"/>
                </a:lnTo>
                <a:lnTo>
                  <a:pt x="467158" y="720323"/>
                </a:lnTo>
                <a:lnTo>
                  <a:pt x="258054" y="0"/>
                </a:lnTo>
                <a:lnTo>
                  <a:pt x="0" y="0"/>
                </a:lnTo>
                <a:lnTo>
                  <a:pt x="332209" y="1010932"/>
                </a:lnTo>
                <a:lnTo>
                  <a:pt x="596191" y="1010932"/>
                </a:lnTo>
                <a:lnTo>
                  <a:pt x="928401" y="0"/>
                </a:lnTo>
                <a:close/>
              </a:path>
            </a:pathLst>
          </a:custGeom>
          <a:solidFill>
            <a:srgbClr val="E93240"/>
          </a:solidFill>
        </p:spPr>
        <p:txBody>
          <a:bodyPr wrap="square" lIns="0" tIns="0" rIns="0" bIns="0" rtlCol="0"/>
          <a:lstStyle/>
          <a:p>
            <a:endParaRPr/>
          </a:p>
        </p:txBody>
      </p:sp>
      <p:sp>
        <p:nvSpPr>
          <p:cNvPr id="6" name="object 6"/>
          <p:cNvSpPr/>
          <p:nvPr/>
        </p:nvSpPr>
        <p:spPr>
          <a:xfrm>
            <a:off x="2807112" y="1354907"/>
            <a:ext cx="285115" cy="1130300"/>
          </a:xfrm>
          <a:custGeom>
            <a:avLst/>
            <a:gdLst/>
            <a:ahLst/>
            <a:cxnLst/>
            <a:rect l="l" t="t" r="r" b="b"/>
            <a:pathLst>
              <a:path w="285114" h="1130300">
                <a:moveTo>
                  <a:pt x="142372" y="0"/>
                </a:moveTo>
                <a:lnTo>
                  <a:pt x="96243" y="7271"/>
                </a:lnTo>
                <a:lnTo>
                  <a:pt x="57020" y="27750"/>
                </a:lnTo>
                <a:lnTo>
                  <a:pt x="26623" y="59433"/>
                </a:lnTo>
                <a:lnTo>
                  <a:pt x="6976" y="100315"/>
                </a:lnTo>
                <a:lnTo>
                  <a:pt x="0" y="148393"/>
                </a:lnTo>
                <a:lnTo>
                  <a:pt x="6976" y="196475"/>
                </a:lnTo>
                <a:lnTo>
                  <a:pt x="26623" y="237358"/>
                </a:lnTo>
                <a:lnTo>
                  <a:pt x="57020" y="269039"/>
                </a:lnTo>
                <a:lnTo>
                  <a:pt x="96243" y="289516"/>
                </a:lnTo>
                <a:lnTo>
                  <a:pt x="142372" y="296786"/>
                </a:lnTo>
                <a:lnTo>
                  <a:pt x="188501" y="289516"/>
                </a:lnTo>
                <a:lnTo>
                  <a:pt x="227725" y="269039"/>
                </a:lnTo>
                <a:lnTo>
                  <a:pt x="258121" y="237358"/>
                </a:lnTo>
                <a:lnTo>
                  <a:pt x="277769" y="196475"/>
                </a:lnTo>
                <a:lnTo>
                  <a:pt x="284745" y="148393"/>
                </a:lnTo>
                <a:lnTo>
                  <a:pt x="277769" y="100315"/>
                </a:lnTo>
                <a:lnTo>
                  <a:pt x="258121" y="59433"/>
                </a:lnTo>
                <a:lnTo>
                  <a:pt x="227725" y="27750"/>
                </a:lnTo>
                <a:lnTo>
                  <a:pt x="188501" y="7271"/>
                </a:lnTo>
                <a:lnTo>
                  <a:pt x="142372" y="0"/>
                </a:lnTo>
                <a:close/>
              </a:path>
              <a:path w="285114" h="1130300">
                <a:moveTo>
                  <a:pt x="253604" y="366355"/>
                </a:moveTo>
                <a:lnTo>
                  <a:pt x="31140" y="366355"/>
                </a:lnTo>
                <a:lnTo>
                  <a:pt x="31140" y="1129965"/>
                </a:lnTo>
                <a:lnTo>
                  <a:pt x="253604" y="1129965"/>
                </a:lnTo>
                <a:lnTo>
                  <a:pt x="253604" y="366355"/>
                </a:lnTo>
                <a:close/>
              </a:path>
            </a:pathLst>
          </a:custGeom>
          <a:solidFill>
            <a:srgbClr val="E93240"/>
          </a:solidFill>
        </p:spPr>
        <p:txBody>
          <a:bodyPr wrap="square" lIns="0" tIns="0" rIns="0" bIns="0" rtlCol="0"/>
          <a:lstStyle/>
          <a:p>
            <a:endParaRPr/>
          </a:p>
        </p:txBody>
      </p:sp>
      <p:sp>
        <p:nvSpPr>
          <p:cNvPr id="7" name="object 7"/>
          <p:cNvSpPr/>
          <p:nvPr/>
        </p:nvSpPr>
        <p:spPr>
          <a:xfrm>
            <a:off x="3164525" y="1721258"/>
            <a:ext cx="675005" cy="763905"/>
          </a:xfrm>
          <a:custGeom>
            <a:avLst/>
            <a:gdLst/>
            <a:ahLst/>
            <a:cxnLst/>
            <a:rect l="l" t="t" r="r" b="b"/>
            <a:pathLst>
              <a:path w="675004" h="763905">
                <a:moveTo>
                  <a:pt x="659958" y="0"/>
                </a:moveTo>
                <a:lnTo>
                  <a:pt x="22250" y="0"/>
                </a:lnTo>
                <a:lnTo>
                  <a:pt x="22250" y="200946"/>
                </a:lnTo>
                <a:lnTo>
                  <a:pt x="367800" y="200946"/>
                </a:lnTo>
                <a:lnTo>
                  <a:pt x="0" y="570391"/>
                </a:lnTo>
                <a:lnTo>
                  <a:pt x="0" y="763610"/>
                </a:lnTo>
                <a:lnTo>
                  <a:pt x="674796" y="763610"/>
                </a:lnTo>
                <a:lnTo>
                  <a:pt x="674796" y="562663"/>
                </a:lnTo>
                <a:lnTo>
                  <a:pt x="292169" y="562663"/>
                </a:lnTo>
                <a:lnTo>
                  <a:pt x="659958" y="193219"/>
                </a:lnTo>
                <a:lnTo>
                  <a:pt x="659958" y="0"/>
                </a:lnTo>
                <a:close/>
              </a:path>
            </a:pathLst>
          </a:custGeom>
          <a:solidFill>
            <a:srgbClr val="E93240"/>
          </a:solidFill>
        </p:spPr>
        <p:txBody>
          <a:bodyPr wrap="square" lIns="0" tIns="0" rIns="0" bIns="0" rtlCol="0"/>
          <a:lstStyle/>
          <a:p>
            <a:endParaRPr/>
          </a:p>
        </p:txBody>
      </p:sp>
      <p:sp>
        <p:nvSpPr>
          <p:cNvPr id="8" name="object 8"/>
          <p:cNvSpPr/>
          <p:nvPr/>
        </p:nvSpPr>
        <p:spPr>
          <a:xfrm>
            <a:off x="975762" y="2661080"/>
            <a:ext cx="1032510" cy="1051560"/>
          </a:xfrm>
          <a:custGeom>
            <a:avLst/>
            <a:gdLst/>
            <a:ahLst/>
            <a:cxnLst/>
            <a:rect l="l" t="t" r="r" b="b"/>
            <a:pathLst>
              <a:path w="1032510" h="1051560">
                <a:moveTo>
                  <a:pt x="516109" y="0"/>
                </a:moveTo>
                <a:lnTo>
                  <a:pt x="466530" y="2036"/>
                </a:lnTo>
                <a:lnTo>
                  <a:pt x="418727" y="8049"/>
                </a:lnTo>
                <a:lnTo>
                  <a:pt x="372828" y="17891"/>
                </a:lnTo>
                <a:lnTo>
                  <a:pt x="328962" y="31416"/>
                </a:lnTo>
                <a:lnTo>
                  <a:pt x="287256" y="48479"/>
                </a:lnTo>
                <a:lnTo>
                  <a:pt x="247838" y="68932"/>
                </a:lnTo>
                <a:lnTo>
                  <a:pt x="210838" y="92629"/>
                </a:lnTo>
                <a:lnTo>
                  <a:pt x="176382" y="119424"/>
                </a:lnTo>
                <a:lnTo>
                  <a:pt x="144600" y="149170"/>
                </a:lnTo>
                <a:lnTo>
                  <a:pt x="115619" y="181722"/>
                </a:lnTo>
                <a:lnTo>
                  <a:pt x="89567" y="216933"/>
                </a:lnTo>
                <a:lnTo>
                  <a:pt x="66573" y="254656"/>
                </a:lnTo>
                <a:lnTo>
                  <a:pt x="46765" y="294746"/>
                </a:lnTo>
                <a:lnTo>
                  <a:pt x="30271" y="337055"/>
                </a:lnTo>
                <a:lnTo>
                  <a:pt x="17220" y="381438"/>
                </a:lnTo>
                <a:lnTo>
                  <a:pt x="7738" y="427748"/>
                </a:lnTo>
                <a:lnTo>
                  <a:pt x="1956" y="475839"/>
                </a:lnTo>
                <a:lnTo>
                  <a:pt x="0" y="525565"/>
                </a:lnTo>
                <a:lnTo>
                  <a:pt x="1956" y="575290"/>
                </a:lnTo>
                <a:lnTo>
                  <a:pt x="7738" y="623381"/>
                </a:lnTo>
                <a:lnTo>
                  <a:pt x="17220" y="669691"/>
                </a:lnTo>
                <a:lnTo>
                  <a:pt x="30271" y="714074"/>
                </a:lnTo>
                <a:lnTo>
                  <a:pt x="46765" y="756384"/>
                </a:lnTo>
                <a:lnTo>
                  <a:pt x="66573" y="796473"/>
                </a:lnTo>
                <a:lnTo>
                  <a:pt x="89567" y="834196"/>
                </a:lnTo>
                <a:lnTo>
                  <a:pt x="115619" y="869407"/>
                </a:lnTo>
                <a:lnTo>
                  <a:pt x="144600" y="901959"/>
                </a:lnTo>
                <a:lnTo>
                  <a:pt x="176382" y="931706"/>
                </a:lnTo>
                <a:lnTo>
                  <a:pt x="210838" y="958501"/>
                </a:lnTo>
                <a:lnTo>
                  <a:pt x="247838" y="982198"/>
                </a:lnTo>
                <a:lnTo>
                  <a:pt x="287256" y="1002651"/>
                </a:lnTo>
                <a:lnTo>
                  <a:pt x="328962" y="1019713"/>
                </a:lnTo>
                <a:lnTo>
                  <a:pt x="372828" y="1033238"/>
                </a:lnTo>
                <a:lnTo>
                  <a:pt x="418727" y="1043080"/>
                </a:lnTo>
                <a:lnTo>
                  <a:pt x="466530" y="1049093"/>
                </a:lnTo>
                <a:lnTo>
                  <a:pt x="516109" y="1051130"/>
                </a:lnTo>
                <a:lnTo>
                  <a:pt x="565690" y="1049093"/>
                </a:lnTo>
                <a:lnTo>
                  <a:pt x="613494" y="1043080"/>
                </a:lnTo>
                <a:lnTo>
                  <a:pt x="659394" y="1033238"/>
                </a:lnTo>
                <a:lnTo>
                  <a:pt x="703261" y="1019713"/>
                </a:lnTo>
                <a:lnTo>
                  <a:pt x="744968" y="1002651"/>
                </a:lnTo>
                <a:lnTo>
                  <a:pt x="784385" y="982198"/>
                </a:lnTo>
                <a:lnTo>
                  <a:pt x="821386" y="958501"/>
                </a:lnTo>
                <a:lnTo>
                  <a:pt x="855841" y="931706"/>
                </a:lnTo>
                <a:lnTo>
                  <a:pt x="887623" y="901959"/>
                </a:lnTo>
                <a:lnTo>
                  <a:pt x="916604" y="869407"/>
                </a:lnTo>
                <a:lnTo>
                  <a:pt x="942655" y="834196"/>
                </a:lnTo>
                <a:lnTo>
                  <a:pt x="951757" y="819263"/>
                </a:lnTo>
                <a:lnTo>
                  <a:pt x="516109" y="819263"/>
                </a:lnTo>
                <a:lnTo>
                  <a:pt x="468465" y="815630"/>
                </a:lnTo>
                <a:lnTo>
                  <a:pt x="424514" y="805041"/>
                </a:lnTo>
                <a:lnTo>
                  <a:pt x="384568" y="787961"/>
                </a:lnTo>
                <a:lnTo>
                  <a:pt x="348938" y="764851"/>
                </a:lnTo>
                <a:lnTo>
                  <a:pt x="317935" y="736177"/>
                </a:lnTo>
                <a:lnTo>
                  <a:pt x="291871" y="702402"/>
                </a:lnTo>
                <a:lnTo>
                  <a:pt x="271056" y="663990"/>
                </a:lnTo>
                <a:lnTo>
                  <a:pt x="255804" y="621403"/>
                </a:lnTo>
                <a:lnTo>
                  <a:pt x="246424" y="575107"/>
                </a:lnTo>
                <a:lnTo>
                  <a:pt x="243228" y="525565"/>
                </a:lnTo>
                <a:lnTo>
                  <a:pt x="246424" y="476022"/>
                </a:lnTo>
                <a:lnTo>
                  <a:pt x="255804" y="429726"/>
                </a:lnTo>
                <a:lnTo>
                  <a:pt x="271056" y="387140"/>
                </a:lnTo>
                <a:lnTo>
                  <a:pt x="291871" y="348727"/>
                </a:lnTo>
                <a:lnTo>
                  <a:pt x="317935" y="314952"/>
                </a:lnTo>
                <a:lnTo>
                  <a:pt x="348938" y="286278"/>
                </a:lnTo>
                <a:lnTo>
                  <a:pt x="384568" y="263169"/>
                </a:lnTo>
                <a:lnTo>
                  <a:pt x="424514" y="246088"/>
                </a:lnTo>
                <a:lnTo>
                  <a:pt x="468465" y="235499"/>
                </a:lnTo>
                <a:lnTo>
                  <a:pt x="516109" y="231867"/>
                </a:lnTo>
                <a:lnTo>
                  <a:pt x="951757" y="231867"/>
                </a:lnTo>
                <a:lnTo>
                  <a:pt x="942655" y="216933"/>
                </a:lnTo>
                <a:lnTo>
                  <a:pt x="916604" y="181722"/>
                </a:lnTo>
                <a:lnTo>
                  <a:pt x="887623" y="149170"/>
                </a:lnTo>
                <a:lnTo>
                  <a:pt x="855841" y="119424"/>
                </a:lnTo>
                <a:lnTo>
                  <a:pt x="821386" y="92629"/>
                </a:lnTo>
                <a:lnTo>
                  <a:pt x="784385" y="68932"/>
                </a:lnTo>
                <a:lnTo>
                  <a:pt x="744968" y="48479"/>
                </a:lnTo>
                <a:lnTo>
                  <a:pt x="703261" y="31416"/>
                </a:lnTo>
                <a:lnTo>
                  <a:pt x="659394" y="17891"/>
                </a:lnTo>
                <a:lnTo>
                  <a:pt x="613494" y="8049"/>
                </a:lnTo>
                <a:lnTo>
                  <a:pt x="565690" y="2036"/>
                </a:lnTo>
                <a:lnTo>
                  <a:pt x="516109" y="0"/>
                </a:lnTo>
                <a:close/>
              </a:path>
              <a:path w="1032510" h="1051560">
                <a:moveTo>
                  <a:pt x="951757" y="231867"/>
                </a:moveTo>
                <a:lnTo>
                  <a:pt x="516109" y="231867"/>
                </a:lnTo>
                <a:lnTo>
                  <a:pt x="563754" y="235499"/>
                </a:lnTo>
                <a:lnTo>
                  <a:pt x="607704" y="246088"/>
                </a:lnTo>
                <a:lnTo>
                  <a:pt x="647651" y="263169"/>
                </a:lnTo>
                <a:lnTo>
                  <a:pt x="683281" y="286278"/>
                </a:lnTo>
                <a:lnTo>
                  <a:pt x="714284" y="314952"/>
                </a:lnTo>
                <a:lnTo>
                  <a:pt x="740348" y="348727"/>
                </a:lnTo>
                <a:lnTo>
                  <a:pt x="761163" y="387140"/>
                </a:lnTo>
                <a:lnTo>
                  <a:pt x="776415" y="429726"/>
                </a:lnTo>
                <a:lnTo>
                  <a:pt x="785795" y="476022"/>
                </a:lnTo>
                <a:lnTo>
                  <a:pt x="788991" y="525565"/>
                </a:lnTo>
                <a:lnTo>
                  <a:pt x="785795" y="575107"/>
                </a:lnTo>
                <a:lnTo>
                  <a:pt x="776415" y="621403"/>
                </a:lnTo>
                <a:lnTo>
                  <a:pt x="761163" y="663990"/>
                </a:lnTo>
                <a:lnTo>
                  <a:pt x="740348" y="702402"/>
                </a:lnTo>
                <a:lnTo>
                  <a:pt x="714284" y="736177"/>
                </a:lnTo>
                <a:lnTo>
                  <a:pt x="683281" y="764851"/>
                </a:lnTo>
                <a:lnTo>
                  <a:pt x="647651" y="787961"/>
                </a:lnTo>
                <a:lnTo>
                  <a:pt x="607704" y="805041"/>
                </a:lnTo>
                <a:lnTo>
                  <a:pt x="563754" y="815630"/>
                </a:lnTo>
                <a:lnTo>
                  <a:pt x="516109" y="819263"/>
                </a:lnTo>
                <a:lnTo>
                  <a:pt x="951757" y="819263"/>
                </a:lnTo>
                <a:lnTo>
                  <a:pt x="985455" y="756384"/>
                </a:lnTo>
                <a:lnTo>
                  <a:pt x="1001949" y="714074"/>
                </a:lnTo>
                <a:lnTo>
                  <a:pt x="1015000" y="669691"/>
                </a:lnTo>
                <a:lnTo>
                  <a:pt x="1024481" y="623381"/>
                </a:lnTo>
                <a:lnTo>
                  <a:pt x="1030263" y="575290"/>
                </a:lnTo>
                <a:lnTo>
                  <a:pt x="1032219" y="525565"/>
                </a:lnTo>
                <a:lnTo>
                  <a:pt x="1030263" y="475839"/>
                </a:lnTo>
                <a:lnTo>
                  <a:pt x="1024481" y="427748"/>
                </a:lnTo>
                <a:lnTo>
                  <a:pt x="1015000" y="381438"/>
                </a:lnTo>
                <a:lnTo>
                  <a:pt x="1001949" y="337055"/>
                </a:lnTo>
                <a:lnTo>
                  <a:pt x="985455" y="294746"/>
                </a:lnTo>
                <a:lnTo>
                  <a:pt x="965648" y="254656"/>
                </a:lnTo>
                <a:lnTo>
                  <a:pt x="951757" y="231867"/>
                </a:lnTo>
                <a:close/>
              </a:path>
            </a:pathLst>
          </a:custGeom>
          <a:solidFill>
            <a:srgbClr val="000000"/>
          </a:solidFill>
        </p:spPr>
        <p:txBody>
          <a:bodyPr wrap="square" lIns="0" tIns="0" rIns="0" bIns="0" rtlCol="0"/>
          <a:lstStyle/>
          <a:p>
            <a:endParaRPr/>
          </a:p>
        </p:txBody>
      </p:sp>
      <p:sp>
        <p:nvSpPr>
          <p:cNvPr id="9" name="object 9"/>
          <p:cNvSpPr/>
          <p:nvPr/>
        </p:nvSpPr>
        <p:spPr>
          <a:xfrm>
            <a:off x="2059868" y="2908408"/>
            <a:ext cx="786130" cy="1109980"/>
          </a:xfrm>
          <a:custGeom>
            <a:avLst/>
            <a:gdLst/>
            <a:ahLst/>
            <a:cxnLst/>
            <a:rect l="l" t="t" r="r" b="b"/>
            <a:pathLst>
              <a:path w="786130" h="1109979">
                <a:moveTo>
                  <a:pt x="390040" y="0"/>
                </a:moveTo>
                <a:lnTo>
                  <a:pt x="342977" y="2324"/>
                </a:lnTo>
                <a:lnTo>
                  <a:pt x="297922" y="9225"/>
                </a:lnTo>
                <a:lnTo>
                  <a:pt x="255111" y="20594"/>
                </a:lnTo>
                <a:lnTo>
                  <a:pt x="214781" y="36323"/>
                </a:lnTo>
                <a:lnTo>
                  <a:pt x="177168" y="56304"/>
                </a:lnTo>
                <a:lnTo>
                  <a:pt x="142510" y="80430"/>
                </a:lnTo>
                <a:lnTo>
                  <a:pt x="111042" y="108590"/>
                </a:lnTo>
                <a:lnTo>
                  <a:pt x="83002" y="140679"/>
                </a:lnTo>
                <a:lnTo>
                  <a:pt x="58626" y="176587"/>
                </a:lnTo>
                <a:lnTo>
                  <a:pt x="38152" y="216206"/>
                </a:lnTo>
                <a:lnTo>
                  <a:pt x="21815" y="259428"/>
                </a:lnTo>
                <a:lnTo>
                  <a:pt x="9853" y="306145"/>
                </a:lnTo>
                <a:lnTo>
                  <a:pt x="2502" y="356249"/>
                </a:lnTo>
                <a:lnTo>
                  <a:pt x="0" y="409631"/>
                </a:lnTo>
                <a:lnTo>
                  <a:pt x="0" y="1109861"/>
                </a:lnTo>
                <a:lnTo>
                  <a:pt x="222464" y="1109861"/>
                </a:lnTo>
                <a:lnTo>
                  <a:pt x="222464" y="700229"/>
                </a:lnTo>
                <a:lnTo>
                  <a:pt x="676658" y="700229"/>
                </a:lnTo>
                <a:lnTo>
                  <a:pt x="685703" y="691615"/>
                </a:lnTo>
                <a:lnTo>
                  <a:pt x="713925" y="656913"/>
                </a:lnTo>
                <a:lnTo>
                  <a:pt x="738323" y="617440"/>
                </a:lnTo>
                <a:lnTo>
                  <a:pt x="751889" y="587395"/>
                </a:lnTo>
                <a:lnTo>
                  <a:pt x="391527" y="587395"/>
                </a:lnTo>
                <a:lnTo>
                  <a:pt x="343988" y="581276"/>
                </a:lnTo>
                <a:lnTo>
                  <a:pt x="302876" y="563693"/>
                </a:lnTo>
                <a:lnTo>
                  <a:pt x="269178" y="535804"/>
                </a:lnTo>
                <a:lnTo>
                  <a:pt x="243885" y="498770"/>
                </a:lnTo>
                <a:lnTo>
                  <a:pt x="227984" y="453750"/>
                </a:lnTo>
                <a:lnTo>
                  <a:pt x="222464" y="401903"/>
                </a:lnTo>
                <a:lnTo>
                  <a:pt x="227984" y="350053"/>
                </a:lnTo>
                <a:lnTo>
                  <a:pt x="243885" y="305030"/>
                </a:lnTo>
                <a:lnTo>
                  <a:pt x="269178" y="267994"/>
                </a:lnTo>
                <a:lnTo>
                  <a:pt x="302876" y="240104"/>
                </a:lnTo>
                <a:lnTo>
                  <a:pt x="343988" y="222520"/>
                </a:lnTo>
                <a:lnTo>
                  <a:pt x="391527" y="216401"/>
                </a:lnTo>
                <a:lnTo>
                  <a:pt x="745279" y="216401"/>
                </a:lnTo>
                <a:lnTo>
                  <a:pt x="727849" y="182471"/>
                </a:lnTo>
                <a:lnTo>
                  <a:pt x="703481" y="146158"/>
                </a:lnTo>
                <a:lnTo>
                  <a:pt x="675344" y="113420"/>
                </a:lnTo>
                <a:lnTo>
                  <a:pt x="643644" y="84444"/>
                </a:lnTo>
                <a:lnTo>
                  <a:pt x="608584" y="59416"/>
                </a:lnTo>
                <a:lnTo>
                  <a:pt x="570368" y="38522"/>
                </a:lnTo>
                <a:lnTo>
                  <a:pt x="529202" y="21947"/>
                </a:lnTo>
                <a:lnTo>
                  <a:pt x="485289" y="9878"/>
                </a:lnTo>
                <a:lnTo>
                  <a:pt x="438834" y="2500"/>
                </a:lnTo>
                <a:lnTo>
                  <a:pt x="390040" y="0"/>
                </a:lnTo>
                <a:close/>
              </a:path>
              <a:path w="786130" h="1109979">
                <a:moveTo>
                  <a:pt x="676658" y="700229"/>
                </a:moveTo>
                <a:lnTo>
                  <a:pt x="222464" y="700229"/>
                </a:lnTo>
                <a:lnTo>
                  <a:pt x="253308" y="737120"/>
                </a:lnTo>
                <a:lnTo>
                  <a:pt x="290204" y="766069"/>
                </a:lnTo>
                <a:lnTo>
                  <a:pt x="332440" y="786931"/>
                </a:lnTo>
                <a:lnTo>
                  <a:pt x="379303" y="799556"/>
                </a:lnTo>
                <a:lnTo>
                  <a:pt x="430081" y="803797"/>
                </a:lnTo>
                <a:lnTo>
                  <a:pt x="468738" y="801541"/>
                </a:lnTo>
                <a:lnTo>
                  <a:pt x="507653" y="794752"/>
                </a:lnTo>
                <a:lnTo>
                  <a:pt x="546245" y="783395"/>
                </a:lnTo>
                <a:lnTo>
                  <a:pt x="583928" y="767436"/>
                </a:lnTo>
                <a:lnTo>
                  <a:pt x="620122" y="746843"/>
                </a:lnTo>
                <a:lnTo>
                  <a:pt x="654241" y="721580"/>
                </a:lnTo>
                <a:lnTo>
                  <a:pt x="676658" y="700229"/>
                </a:lnTo>
                <a:close/>
              </a:path>
              <a:path w="786130" h="1109979">
                <a:moveTo>
                  <a:pt x="745279" y="216401"/>
                </a:moveTo>
                <a:lnTo>
                  <a:pt x="391527" y="216401"/>
                </a:lnTo>
                <a:lnTo>
                  <a:pt x="439066" y="222520"/>
                </a:lnTo>
                <a:lnTo>
                  <a:pt x="480181" y="240104"/>
                </a:lnTo>
                <a:lnTo>
                  <a:pt x="513880" y="267994"/>
                </a:lnTo>
                <a:lnTo>
                  <a:pt x="539176" y="305030"/>
                </a:lnTo>
                <a:lnTo>
                  <a:pt x="555079" y="350053"/>
                </a:lnTo>
                <a:lnTo>
                  <a:pt x="560600" y="401903"/>
                </a:lnTo>
                <a:lnTo>
                  <a:pt x="555079" y="453750"/>
                </a:lnTo>
                <a:lnTo>
                  <a:pt x="539176" y="498770"/>
                </a:lnTo>
                <a:lnTo>
                  <a:pt x="513880" y="535804"/>
                </a:lnTo>
                <a:lnTo>
                  <a:pt x="480181" y="563693"/>
                </a:lnTo>
                <a:lnTo>
                  <a:pt x="439066" y="581276"/>
                </a:lnTo>
                <a:lnTo>
                  <a:pt x="391527" y="587395"/>
                </a:lnTo>
                <a:lnTo>
                  <a:pt x="751889" y="587395"/>
                </a:lnTo>
                <a:lnTo>
                  <a:pt x="758314" y="573163"/>
                </a:lnTo>
                <a:lnTo>
                  <a:pt x="773316" y="524049"/>
                </a:lnTo>
                <a:lnTo>
                  <a:pt x="782745" y="470062"/>
                </a:lnTo>
                <a:lnTo>
                  <a:pt x="786017" y="411170"/>
                </a:lnTo>
                <a:lnTo>
                  <a:pt x="783555" y="359766"/>
                </a:lnTo>
                <a:lnTo>
                  <a:pt x="776302" y="311008"/>
                </a:lnTo>
                <a:lnTo>
                  <a:pt x="764464" y="265082"/>
                </a:lnTo>
                <a:lnTo>
                  <a:pt x="748245" y="222175"/>
                </a:lnTo>
                <a:lnTo>
                  <a:pt x="745279" y="216401"/>
                </a:lnTo>
                <a:close/>
              </a:path>
            </a:pathLst>
          </a:custGeom>
          <a:solidFill>
            <a:srgbClr val="000000"/>
          </a:solidFill>
        </p:spPr>
        <p:txBody>
          <a:bodyPr wrap="square" lIns="0" tIns="0" rIns="0" bIns="0" rtlCol="0"/>
          <a:lstStyle/>
          <a:p>
            <a:endParaRPr/>
          </a:p>
        </p:txBody>
      </p:sp>
      <p:sp>
        <p:nvSpPr>
          <p:cNvPr id="10" name="object 10"/>
          <p:cNvSpPr/>
          <p:nvPr/>
        </p:nvSpPr>
        <p:spPr>
          <a:xfrm>
            <a:off x="2920020" y="2657995"/>
            <a:ext cx="614045" cy="1054735"/>
          </a:xfrm>
          <a:custGeom>
            <a:avLst/>
            <a:gdLst/>
            <a:ahLst/>
            <a:cxnLst/>
            <a:rect l="l" t="t" r="r" b="b"/>
            <a:pathLst>
              <a:path w="614045" h="1054735">
                <a:moveTo>
                  <a:pt x="222464" y="0"/>
                </a:moveTo>
                <a:lnTo>
                  <a:pt x="0" y="0"/>
                </a:lnTo>
                <a:lnTo>
                  <a:pt x="0" y="732689"/>
                </a:lnTo>
                <a:lnTo>
                  <a:pt x="3038" y="789303"/>
                </a:lnTo>
                <a:lnTo>
                  <a:pt x="11953" y="840293"/>
                </a:lnTo>
                <a:lnTo>
                  <a:pt x="26443" y="885709"/>
                </a:lnTo>
                <a:lnTo>
                  <a:pt x="46208" y="925599"/>
                </a:lnTo>
                <a:lnTo>
                  <a:pt x="70948" y="960012"/>
                </a:lnTo>
                <a:lnTo>
                  <a:pt x="100360" y="988998"/>
                </a:lnTo>
                <a:lnTo>
                  <a:pt x="134145" y="1012604"/>
                </a:lnTo>
                <a:lnTo>
                  <a:pt x="172002" y="1030879"/>
                </a:lnTo>
                <a:lnTo>
                  <a:pt x="213630" y="1043872"/>
                </a:lnTo>
                <a:lnTo>
                  <a:pt x="258728" y="1051632"/>
                </a:lnTo>
                <a:lnTo>
                  <a:pt x="306995" y="1054208"/>
                </a:lnTo>
                <a:lnTo>
                  <a:pt x="355260" y="1051632"/>
                </a:lnTo>
                <a:lnTo>
                  <a:pt x="400356" y="1043872"/>
                </a:lnTo>
                <a:lnTo>
                  <a:pt x="441982" y="1030879"/>
                </a:lnTo>
                <a:lnTo>
                  <a:pt x="479838" y="1012604"/>
                </a:lnTo>
                <a:lnTo>
                  <a:pt x="513622" y="988998"/>
                </a:lnTo>
                <a:lnTo>
                  <a:pt x="543034" y="960012"/>
                </a:lnTo>
                <a:lnTo>
                  <a:pt x="567772" y="925599"/>
                </a:lnTo>
                <a:lnTo>
                  <a:pt x="587537" y="885709"/>
                </a:lnTo>
                <a:lnTo>
                  <a:pt x="602028" y="840293"/>
                </a:lnTo>
                <a:lnTo>
                  <a:pt x="610942" y="789303"/>
                </a:lnTo>
                <a:lnTo>
                  <a:pt x="613981" y="732689"/>
                </a:lnTo>
                <a:lnTo>
                  <a:pt x="613981" y="709507"/>
                </a:lnTo>
                <a:lnTo>
                  <a:pt x="391527" y="709507"/>
                </a:lnTo>
                <a:lnTo>
                  <a:pt x="391527" y="732689"/>
                </a:lnTo>
                <a:lnTo>
                  <a:pt x="385200" y="783026"/>
                </a:lnTo>
                <a:lnTo>
                  <a:pt x="367610" y="815392"/>
                </a:lnTo>
                <a:lnTo>
                  <a:pt x="340846" y="832686"/>
                </a:lnTo>
                <a:lnTo>
                  <a:pt x="306995" y="837806"/>
                </a:lnTo>
                <a:lnTo>
                  <a:pt x="273140" y="832686"/>
                </a:lnTo>
                <a:lnTo>
                  <a:pt x="246377" y="815392"/>
                </a:lnTo>
                <a:lnTo>
                  <a:pt x="228790" y="783026"/>
                </a:lnTo>
                <a:lnTo>
                  <a:pt x="222464" y="732689"/>
                </a:lnTo>
                <a:lnTo>
                  <a:pt x="222464" y="479189"/>
                </a:lnTo>
                <a:lnTo>
                  <a:pt x="569500" y="479189"/>
                </a:lnTo>
                <a:lnTo>
                  <a:pt x="569500" y="270504"/>
                </a:lnTo>
                <a:lnTo>
                  <a:pt x="222464" y="270504"/>
                </a:lnTo>
                <a:lnTo>
                  <a:pt x="222464" y="0"/>
                </a:lnTo>
                <a:close/>
              </a:path>
            </a:pathLst>
          </a:custGeom>
          <a:solidFill>
            <a:srgbClr val="000000"/>
          </a:solidFill>
        </p:spPr>
        <p:txBody>
          <a:bodyPr wrap="square" lIns="0" tIns="0" rIns="0" bIns="0" rtlCol="0"/>
          <a:lstStyle/>
          <a:p>
            <a:endParaRPr/>
          </a:p>
        </p:txBody>
      </p:sp>
      <p:sp>
        <p:nvSpPr>
          <p:cNvPr id="11" name="object 11"/>
          <p:cNvSpPr/>
          <p:nvPr/>
        </p:nvSpPr>
        <p:spPr>
          <a:xfrm>
            <a:off x="3588865" y="2562157"/>
            <a:ext cx="285115" cy="1130300"/>
          </a:xfrm>
          <a:custGeom>
            <a:avLst/>
            <a:gdLst/>
            <a:ahLst/>
            <a:cxnLst/>
            <a:rect l="l" t="t" r="r" b="b"/>
            <a:pathLst>
              <a:path w="285114" h="1130300">
                <a:moveTo>
                  <a:pt x="142372" y="0"/>
                </a:moveTo>
                <a:lnTo>
                  <a:pt x="96243" y="7271"/>
                </a:lnTo>
                <a:lnTo>
                  <a:pt x="57020" y="27750"/>
                </a:lnTo>
                <a:lnTo>
                  <a:pt x="26623" y="59433"/>
                </a:lnTo>
                <a:lnTo>
                  <a:pt x="6976" y="100315"/>
                </a:lnTo>
                <a:lnTo>
                  <a:pt x="0" y="148393"/>
                </a:lnTo>
                <a:lnTo>
                  <a:pt x="6976" y="196471"/>
                </a:lnTo>
                <a:lnTo>
                  <a:pt x="26623" y="237353"/>
                </a:lnTo>
                <a:lnTo>
                  <a:pt x="57020" y="269036"/>
                </a:lnTo>
                <a:lnTo>
                  <a:pt x="96243" y="289515"/>
                </a:lnTo>
                <a:lnTo>
                  <a:pt x="142372" y="296786"/>
                </a:lnTo>
                <a:lnTo>
                  <a:pt x="188501" y="289515"/>
                </a:lnTo>
                <a:lnTo>
                  <a:pt x="227725" y="269036"/>
                </a:lnTo>
                <a:lnTo>
                  <a:pt x="258121" y="237353"/>
                </a:lnTo>
                <a:lnTo>
                  <a:pt x="277769" y="196471"/>
                </a:lnTo>
                <a:lnTo>
                  <a:pt x="284745" y="148393"/>
                </a:lnTo>
                <a:lnTo>
                  <a:pt x="277769" y="100315"/>
                </a:lnTo>
                <a:lnTo>
                  <a:pt x="258121" y="59433"/>
                </a:lnTo>
                <a:lnTo>
                  <a:pt x="227725" y="27750"/>
                </a:lnTo>
                <a:lnTo>
                  <a:pt x="188501" y="7271"/>
                </a:lnTo>
                <a:lnTo>
                  <a:pt x="142372" y="0"/>
                </a:lnTo>
                <a:close/>
              </a:path>
              <a:path w="285114" h="1130300">
                <a:moveTo>
                  <a:pt x="253604" y="366344"/>
                </a:moveTo>
                <a:lnTo>
                  <a:pt x="31140" y="366344"/>
                </a:lnTo>
                <a:lnTo>
                  <a:pt x="31140" y="1129955"/>
                </a:lnTo>
                <a:lnTo>
                  <a:pt x="253604" y="1129955"/>
                </a:lnTo>
                <a:lnTo>
                  <a:pt x="253604" y="366344"/>
                </a:lnTo>
                <a:close/>
              </a:path>
            </a:pathLst>
          </a:custGeom>
          <a:solidFill>
            <a:srgbClr val="000000"/>
          </a:solidFill>
        </p:spPr>
        <p:txBody>
          <a:bodyPr wrap="square" lIns="0" tIns="0" rIns="0" bIns="0" rtlCol="0"/>
          <a:lstStyle/>
          <a:p>
            <a:endParaRPr/>
          </a:p>
        </p:txBody>
      </p:sp>
      <p:sp>
        <p:nvSpPr>
          <p:cNvPr id="12" name="object 12"/>
          <p:cNvSpPr txBox="1"/>
          <p:nvPr/>
        </p:nvSpPr>
        <p:spPr>
          <a:xfrm>
            <a:off x="4870449" y="8550275"/>
            <a:ext cx="14187441" cy="520014"/>
          </a:xfrm>
          <a:prstGeom prst="rect">
            <a:avLst/>
          </a:prstGeom>
        </p:spPr>
        <p:txBody>
          <a:bodyPr vert="horz" wrap="square" lIns="0" tIns="12065" rIns="0" bIns="0" rtlCol="0">
            <a:spAutoFit/>
          </a:bodyPr>
          <a:lstStyle/>
          <a:p>
            <a:pPr marL="12700" marR="5080" algn="ctr">
              <a:lnSpc>
                <a:spcPct val="100000"/>
              </a:lnSpc>
              <a:spcBef>
                <a:spcPts val="95"/>
              </a:spcBef>
            </a:pPr>
            <a:r>
              <a:rPr lang="en-GB" sz="3300" dirty="0">
                <a:latin typeface="Calibri"/>
                <a:cs typeface="Calibri"/>
              </a:rPr>
              <a:t>Please now complete the assessment. Copy the below link:</a:t>
            </a:r>
            <a:endParaRPr sz="3300" dirty="0">
              <a:latin typeface="Calibri"/>
              <a:cs typeface="Calibri"/>
            </a:endParaRPr>
          </a:p>
        </p:txBody>
      </p:sp>
      <p:sp>
        <p:nvSpPr>
          <p:cNvPr id="16" name="TextBox 15">
            <a:extLst>
              <a:ext uri="{FF2B5EF4-FFF2-40B4-BE49-F238E27FC236}">
                <a16:creationId xmlns:a16="http://schemas.microsoft.com/office/drawing/2014/main" id="{A58E687C-91E2-4BCE-E399-3CECF9BF061F}"/>
              </a:ext>
            </a:extLst>
          </p:cNvPr>
          <p:cNvSpPr txBox="1"/>
          <p:nvPr/>
        </p:nvSpPr>
        <p:spPr>
          <a:xfrm>
            <a:off x="7842250" y="9371565"/>
            <a:ext cx="10048672" cy="600164"/>
          </a:xfrm>
          <a:prstGeom prst="rect">
            <a:avLst/>
          </a:prstGeom>
          <a:noFill/>
        </p:spPr>
        <p:txBody>
          <a:bodyPr wrap="square">
            <a:spAutoFit/>
          </a:bodyPr>
          <a:lstStyle/>
          <a:p>
            <a:r>
              <a:rPr lang="en-GB" sz="3300" dirty="0"/>
              <a:t>https://forms.office.com/e/GCpfGW13Wa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838B10-A2EB-F445-CA44-5A49930ECAAC}"/>
              </a:ext>
            </a:extLst>
          </p:cNvPr>
          <p:cNvSpPr txBox="1"/>
          <p:nvPr/>
        </p:nvSpPr>
        <p:spPr>
          <a:xfrm>
            <a:off x="908050" y="320675"/>
            <a:ext cx="14706600" cy="7294305"/>
          </a:xfrm>
          <a:prstGeom prst="rect">
            <a:avLst/>
          </a:prstGeom>
          <a:noFill/>
        </p:spPr>
        <p:txBody>
          <a:bodyPr wrap="square" rtlCol="0">
            <a:spAutoFit/>
          </a:bodyPr>
          <a:lstStyle/>
          <a:p>
            <a:r>
              <a:rPr lang="en-GB" dirty="0"/>
              <a:t>Quiz</a:t>
            </a:r>
          </a:p>
          <a:p>
            <a:endParaRPr lang="en-GB" dirty="0"/>
          </a:p>
          <a:p>
            <a:pPr marL="342900" indent="-342900">
              <a:buAutoNum type="arabicParenR"/>
            </a:pPr>
            <a:r>
              <a:rPr lang="en-GB" dirty="0"/>
              <a:t>Which statement is correct:</a:t>
            </a:r>
          </a:p>
          <a:p>
            <a:pPr marL="285750" lvl="5" indent="-285750">
              <a:buFont typeface="Arial" panose="020B0604020202020204" pitchFamily="34" charset="0"/>
              <a:buChar char="•"/>
            </a:pPr>
            <a:r>
              <a:rPr lang="en-GB" b="0" i="0" dirty="0">
                <a:solidFill>
                  <a:srgbClr val="080808"/>
                </a:solidFill>
                <a:effectLst/>
                <a:latin typeface="+mj-lt"/>
              </a:rPr>
              <a:t>Dry eye disease is a common condition that occurs when your tears aren't able to provide adequate lubrication for your eyes. </a:t>
            </a:r>
          </a:p>
          <a:p>
            <a:pPr marL="285750" lvl="5" indent="-285750">
              <a:buFont typeface="Arial" panose="020B0604020202020204" pitchFamily="34" charset="0"/>
              <a:buChar char="•"/>
            </a:pPr>
            <a:r>
              <a:rPr lang="en-GB" b="0" i="0" dirty="0">
                <a:solidFill>
                  <a:srgbClr val="080808"/>
                </a:solidFill>
                <a:effectLst/>
                <a:latin typeface="+mj-lt"/>
              </a:rPr>
              <a:t>Dry eye disease is a common condition that occurs when your tears are able to provide adequate lubrication for your eyes. </a:t>
            </a:r>
            <a:r>
              <a:rPr lang="en-GB" dirty="0"/>
              <a:t>	</a:t>
            </a:r>
          </a:p>
          <a:p>
            <a:endParaRPr lang="en-GB" dirty="0"/>
          </a:p>
          <a:p>
            <a:r>
              <a:rPr lang="en-GB" dirty="0"/>
              <a:t>2) What brand of eye drops are the main comparison product for </a:t>
            </a:r>
            <a:r>
              <a:rPr lang="en-GB" dirty="0" err="1"/>
              <a:t>VizOpti</a:t>
            </a:r>
            <a:endParaRPr lang="en-GB" dirty="0"/>
          </a:p>
          <a:p>
            <a:pPr marL="285750" indent="-285750">
              <a:buFont typeface="Arial" panose="020B0604020202020204" pitchFamily="34" charset="0"/>
              <a:buChar char="•"/>
            </a:pPr>
            <a:r>
              <a:rPr lang="en-GB" dirty="0"/>
              <a:t>Hycosan</a:t>
            </a:r>
          </a:p>
          <a:p>
            <a:pPr marL="285750" indent="-285750">
              <a:buFont typeface="Arial" panose="020B0604020202020204" pitchFamily="34" charset="0"/>
              <a:buChar char="•"/>
            </a:pPr>
            <a:r>
              <a:rPr lang="en-GB" dirty="0"/>
              <a:t>Optrex</a:t>
            </a:r>
          </a:p>
          <a:p>
            <a:pPr marL="285750" indent="-285750">
              <a:buFont typeface="Arial" panose="020B0604020202020204" pitchFamily="34" charset="0"/>
              <a:buChar char="•"/>
            </a:pPr>
            <a:endParaRPr lang="en-GB" dirty="0"/>
          </a:p>
          <a:p>
            <a:endParaRPr lang="en-GB" dirty="0"/>
          </a:p>
          <a:p>
            <a:r>
              <a:rPr lang="en-GB" dirty="0"/>
              <a:t>3) Which statement is correct:</a:t>
            </a:r>
          </a:p>
          <a:p>
            <a:pPr marL="285750" indent="-285750">
              <a:buFont typeface="Arial" panose="020B0604020202020204" pitchFamily="34" charset="0"/>
              <a:buChar char="•"/>
            </a:pPr>
            <a:r>
              <a:rPr lang="en-GB" b="0" i="0" dirty="0">
                <a:solidFill>
                  <a:srgbClr val="080808"/>
                </a:solidFill>
                <a:effectLst/>
                <a:latin typeface="+mj-lt"/>
              </a:rPr>
              <a:t>If you have dry eyes, your eyes may sting or burn.</a:t>
            </a:r>
          </a:p>
          <a:p>
            <a:pPr marL="285750" indent="-285750">
              <a:buFont typeface="Arial" panose="020B0604020202020204" pitchFamily="34" charset="0"/>
              <a:buChar char="•"/>
            </a:pPr>
            <a:r>
              <a:rPr lang="en-GB" dirty="0">
                <a:solidFill>
                  <a:srgbClr val="080808"/>
                </a:solidFill>
                <a:latin typeface="+mj-lt"/>
              </a:rPr>
              <a:t>If you have dry eyes, your eyes may itch.</a:t>
            </a:r>
            <a:endParaRPr lang="en-GB" dirty="0"/>
          </a:p>
          <a:p>
            <a:endParaRPr lang="en-GB" dirty="0"/>
          </a:p>
          <a:p>
            <a:r>
              <a:rPr lang="en-GB" dirty="0"/>
              <a:t>4) How many products are there in the </a:t>
            </a:r>
            <a:r>
              <a:rPr lang="en-GB" dirty="0" err="1"/>
              <a:t>VizOpti</a:t>
            </a:r>
            <a:r>
              <a:rPr lang="en-GB" dirty="0"/>
              <a:t> range</a:t>
            </a:r>
          </a:p>
          <a:p>
            <a:pPr marL="285750" indent="-285750">
              <a:buFont typeface="Arial" panose="020B0604020202020204" pitchFamily="34" charset="0"/>
              <a:buChar char="•"/>
            </a:pPr>
            <a:r>
              <a:rPr lang="en-GB" dirty="0"/>
              <a:t>1</a:t>
            </a:r>
          </a:p>
          <a:p>
            <a:pPr marL="285750" indent="-285750">
              <a:buFont typeface="Arial" panose="020B0604020202020204" pitchFamily="34" charset="0"/>
              <a:buChar char="•"/>
            </a:pPr>
            <a:r>
              <a:rPr lang="en-GB" dirty="0"/>
              <a:t>3</a:t>
            </a:r>
          </a:p>
          <a:p>
            <a:pPr marL="285750" indent="-285750">
              <a:buFont typeface="Arial" panose="020B0604020202020204" pitchFamily="34" charset="0"/>
              <a:buChar char="•"/>
            </a:pPr>
            <a:r>
              <a:rPr lang="en-GB" dirty="0"/>
              <a:t>5</a:t>
            </a:r>
          </a:p>
          <a:p>
            <a:pPr marL="285750" indent="-285750">
              <a:buFont typeface="Arial" panose="020B0604020202020204" pitchFamily="34" charset="0"/>
              <a:buChar char="•"/>
            </a:pPr>
            <a:r>
              <a:rPr lang="en-GB" dirty="0"/>
              <a:t>7</a:t>
            </a:r>
          </a:p>
          <a:p>
            <a:endParaRPr lang="en-GB" dirty="0"/>
          </a:p>
          <a:p>
            <a:r>
              <a:rPr lang="en-GB" dirty="0"/>
              <a:t>5) Why is </a:t>
            </a:r>
            <a:r>
              <a:rPr lang="en-GB" dirty="0" err="1"/>
              <a:t>VizOpti</a:t>
            </a:r>
            <a:r>
              <a:rPr lang="en-GB" dirty="0"/>
              <a:t> the better brand to recommend?</a:t>
            </a:r>
          </a:p>
          <a:p>
            <a:pPr marL="285750" indent="-285750">
              <a:buFont typeface="Arial" panose="020B0604020202020204" pitchFamily="34" charset="0"/>
              <a:buChar char="•"/>
            </a:pPr>
            <a:r>
              <a:rPr lang="en-GB" dirty="0"/>
              <a:t>Lower RRP (Recommended Retail Price) </a:t>
            </a:r>
          </a:p>
          <a:p>
            <a:pPr marL="285750" indent="-285750">
              <a:buFont typeface="Arial" panose="020B0604020202020204" pitchFamily="34" charset="0"/>
              <a:buChar char="•"/>
            </a:pPr>
            <a:r>
              <a:rPr lang="en-GB" dirty="0"/>
              <a:t>Greater Margin for the retailer</a:t>
            </a:r>
          </a:p>
          <a:p>
            <a:pPr marL="285750" indent="-285750">
              <a:buFont typeface="Arial" panose="020B0604020202020204" pitchFamily="34" charset="0"/>
              <a:buChar char="•"/>
            </a:pPr>
            <a:r>
              <a:rPr lang="en-GB" dirty="0"/>
              <a:t>All of the above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030685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89544DD-F7F2-DBAC-09DB-10443039FE84}"/>
              </a:ext>
            </a:extLst>
          </p:cNvPr>
          <p:cNvGrpSpPr/>
          <p:nvPr/>
        </p:nvGrpSpPr>
        <p:grpSpPr>
          <a:xfrm>
            <a:off x="923021" y="3292475"/>
            <a:ext cx="12967473" cy="3747243"/>
            <a:chOff x="934753" y="2716293"/>
            <a:chExt cx="12967473" cy="3747243"/>
          </a:xfrm>
        </p:grpSpPr>
        <p:sp>
          <p:nvSpPr>
            <p:cNvPr id="2" name="object 2"/>
            <p:cNvSpPr/>
            <p:nvPr/>
          </p:nvSpPr>
          <p:spPr>
            <a:xfrm rot="251707">
              <a:off x="937790" y="2929980"/>
              <a:ext cx="419100" cy="419100"/>
            </a:xfrm>
            <a:custGeom>
              <a:avLst/>
              <a:gdLst/>
              <a:ahLst/>
              <a:cxnLst/>
              <a:rect l="l" t="t" r="r" b="b"/>
              <a:pathLst>
                <a:path w="419100" h="419100">
                  <a:moveTo>
                    <a:pt x="209417" y="0"/>
                  </a:moveTo>
                  <a:lnTo>
                    <a:pt x="161399" y="5530"/>
                  </a:lnTo>
                  <a:lnTo>
                    <a:pt x="117319" y="21284"/>
                  </a:lnTo>
                  <a:lnTo>
                    <a:pt x="78436" y="46005"/>
                  </a:lnTo>
                  <a:lnTo>
                    <a:pt x="46005" y="78436"/>
                  </a:lnTo>
                  <a:lnTo>
                    <a:pt x="21284" y="117319"/>
                  </a:lnTo>
                  <a:lnTo>
                    <a:pt x="5530" y="161399"/>
                  </a:lnTo>
                  <a:lnTo>
                    <a:pt x="0" y="209417"/>
                  </a:lnTo>
                  <a:lnTo>
                    <a:pt x="5530" y="257436"/>
                  </a:lnTo>
                  <a:lnTo>
                    <a:pt x="21284" y="301515"/>
                  </a:lnTo>
                  <a:lnTo>
                    <a:pt x="46005" y="340399"/>
                  </a:lnTo>
                  <a:lnTo>
                    <a:pt x="78436" y="372829"/>
                  </a:lnTo>
                  <a:lnTo>
                    <a:pt x="117319" y="397550"/>
                  </a:lnTo>
                  <a:lnTo>
                    <a:pt x="161399" y="413304"/>
                  </a:lnTo>
                  <a:lnTo>
                    <a:pt x="209417" y="418835"/>
                  </a:lnTo>
                  <a:lnTo>
                    <a:pt x="257436" y="413304"/>
                  </a:lnTo>
                  <a:lnTo>
                    <a:pt x="301515" y="397550"/>
                  </a:lnTo>
                  <a:lnTo>
                    <a:pt x="340399" y="372829"/>
                  </a:lnTo>
                  <a:lnTo>
                    <a:pt x="372829" y="340399"/>
                  </a:lnTo>
                  <a:lnTo>
                    <a:pt x="397550" y="301515"/>
                  </a:lnTo>
                  <a:lnTo>
                    <a:pt x="413304" y="257436"/>
                  </a:lnTo>
                  <a:lnTo>
                    <a:pt x="418835" y="209417"/>
                  </a:lnTo>
                  <a:lnTo>
                    <a:pt x="413304" y="161399"/>
                  </a:lnTo>
                  <a:lnTo>
                    <a:pt x="397550" y="117319"/>
                  </a:lnTo>
                  <a:lnTo>
                    <a:pt x="372829" y="78436"/>
                  </a:lnTo>
                  <a:lnTo>
                    <a:pt x="340399" y="46005"/>
                  </a:lnTo>
                  <a:lnTo>
                    <a:pt x="301515" y="21284"/>
                  </a:lnTo>
                  <a:lnTo>
                    <a:pt x="257436" y="5530"/>
                  </a:lnTo>
                  <a:lnTo>
                    <a:pt x="209417" y="0"/>
                  </a:lnTo>
                  <a:close/>
                </a:path>
              </a:pathLst>
            </a:custGeom>
            <a:solidFill>
              <a:srgbClr val="E93240"/>
            </a:solidFill>
          </p:spPr>
          <p:txBody>
            <a:bodyPr wrap="square" lIns="0" tIns="0" rIns="0" bIns="0" rtlCol="0"/>
            <a:lstStyle/>
            <a:p>
              <a:endParaRPr/>
            </a:p>
          </p:txBody>
        </p:sp>
        <p:sp>
          <p:nvSpPr>
            <p:cNvPr id="3" name="object 3"/>
            <p:cNvSpPr txBox="1"/>
            <p:nvPr/>
          </p:nvSpPr>
          <p:spPr>
            <a:xfrm>
              <a:off x="1593850" y="2716293"/>
              <a:ext cx="12308376" cy="3747243"/>
            </a:xfrm>
            <a:prstGeom prst="rect">
              <a:avLst/>
            </a:prstGeom>
          </p:spPr>
          <p:txBody>
            <a:bodyPr vert="horz" wrap="square" lIns="0" tIns="116839" rIns="0" bIns="0" rtlCol="0">
              <a:spAutoFit/>
            </a:bodyPr>
            <a:lstStyle/>
            <a:p>
              <a:pPr marL="12700" marR="5080">
                <a:lnSpc>
                  <a:spcPts val="4950"/>
                </a:lnSpc>
                <a:spcBef>
                  <a:spcPts val="919"/>
                </a:spcBef>
              </a:pPr>
              <a:r>
                <a:rPr lang="en-GB" sz="3600" b="1" spc="90" dirty="0">
                  <a:latin typeface="+mj-lt"/>
                  <a:cs typeface="Calibri"/>
                </a:rPr>
                <a:t>Introduction to Eye Care</a:t>
              </a:r>
            </a:p>
            <a:p>
              <a:pPr marL="12700" marR="5080">
                <a:lnSpc>
                  <a:spcPts val="4950"/>
                </a:lnSpc>
                <a:spcBef>
                  <a:spcPts val="919"/>
                </a:spcBef>
              </a:pPr>
              <a:r>
                <a:rPr lang="en-GB" sz="3600" b="1" spc="90" dirty="0">
                  <a:latin typeface="+mj-lt"/>
                  <a:cs typeface="Calibri"/>
                </a:rPr>
                <a:t>Dry Eye Disease – Causes, Symptoms and Treatment</a:t>
              </a:r>
            </a:p>
            <a:p>
              <a:pPr marL="12700" marR="5080">
                <a:lnSpc>
                  <a:spcPts val="4950"/>
                </a:lnSpc>
                <a:spcBef>
                  <a:spcPts val="919"/>
                </a:spcBef>
              </a:pPr>
              <a:r>
                <a:rPr lang="en-GB" sz="3600" b="1" spc="90" dirty="0">
                  <a:latin typeface="+mj-lt"/>
                  <a:cs typeface="Calibri"/>
                </a:rPr>
                <a:t>Preserved Vs Preservative Free Eye Drops</a:t>
              </a:r>
            </a:p>
            <a:p>
              <a:pPr marL="12700" marR="5080">
                <a:lnSpc>
                  <a:spcPts val="4950"/>
                </a:lnSpc>
                <a:spcBef>
                  <a:spcPts val="919"/>
                </a:spcBef>
              </a:pPr>
              <a:r>
                <a:rPr lang="en-GB" sz="3600" b="1" spc="90" dirty="0">
                  <a:latin typeface="+mj-lt"/>
                  <a:cs typeface="Calibri"/>
                </a:rPr>
                <a:t>Introducing Viz Opti</a:t>
              </a:r>
            </a:p>
            <a:p>
              <a:pPr marL="12700" marR="5080">
                <a:lnSpc>
                  <a:spcPts val="4950"/>
                </a:lnSpc>
                <a:spcBef>
                  <a:spcPts val="919"/>
                </a:spcBef>
              </a:pPr>
              <a:r>
                <a:rPr lang="en-GB" sz="3600" b="1" spc="90" dirty="0">
                  <a:latin typeface="+mj-lt"/>
                  <a:cs typeface="Calibri"/>
                </a:rPr>
                <a:t>The Commercial Proposition</a:t>
              </a:r>
            </a:p>
          </p:txBody>
        </p:sp>
        <p:sp>
          <p:nvSpPr>
            <p:cNvPr id="4" name="object 4"/>
            <p:cNvSpPr/>
            <p:nvPr/>
          </p:nvSpPr>
          <p:spPr>
            <a:xfrm rot="251707">
              <a:off x="937789" y="3672072"/>
              <a:ext cx="419100" cy="419100"/>
            </a:xfrm>
            <a:custGeom>
              <a:avLst/>
              <a:gdLst/>
              <a:ahLst/>
              <a:cxnLst/>
              <a:rect l="l" t="t" r="r" b="b"/>
              <a:pathLst>
                <a:path w="419100" h="419100">
                  <a:moveTo>
                    <a:pt x="209417" y="0"/>
                  </a:moveTo>
                  <a:lnTo>
                    <a:pt x="161399" y="5530"/>
                  </a:lnTo>
                  <a:lnTo>
                    <a:pt x="117319" y="21284"/>
                  </a:lnTo>
                  <a:lnTo>
                    <a:pt x="78436" y="46005"/>
                  </a:lnTo>
                  <a:lnTo>
                    <a:pt x="46005" y="78436"/>
                  </a:lnTo>
                  <a:lnTo>
                    <a:pt x="21284" y="117319"/>
                  </a:lnTo>
                  <a:lnTo>
                    <a:pt x="5530" y="161399"/>
                  </a:lnTo>
                  <a:lnTo>
                    <a:pt x="0" y="209417"/>
                  </a:lnTo>
                  <a:lnTo>
                    <a:pt x="5530" y="257436"/>
                  </a:lnTo>
                  <a:lnTo>
                    <a:pt x="21284" y="301515"/>
                  </a:lnTo>
                  <a:lnTo>
                    <a:pt x="46005" y="340399"/>
                  </a:lnTo>
                  <a:lnTo>
                    <a:pt x="78436" y="372829"/>
                  </a:lnTo>
                  <a:lnTo>
                    <a:pt x="117319" y="397550"/>
                  </a:lnTo>
                  <a:lnTo>
                    <a:pt x="161399" y="413304"/>
                  </a:lnTo>
                  <a:lnTo>
                    <a:pt x="209417" y="418835"/>
                  </a:lnTo>
                  <a:lnTo>
                    <a:pt x="257436" y="413304"/>
                  </a:lnTo>
                  <a:lnTo>
                    <a:pt x="301515" y="397550"/>
                  </a:lnTo>
                  <a:lnTo>
                    <a:pt x="340399" y="372829"/>
                  </a:lnTo>
                  <a:lnTo>
                    <a:pt x="372829" y="340399"/>
                  </a:lnTo>
                  <a:lnTo>
                    <a:pt x="397550" y="301515"/>
                  </a:lnTo>
                  <a:lnTo>
                    <a:pt x="413304" y="257436"/>
                  </a:lnTo>
                  <a:lnTo>
                    <a:pt x="418835" y="209417"/>
                  </a:lnTo>
                  <a:lnTo>
                    <a:pt x="413304" y="161399"/>
                  </a:lnTo>
                  <a:lnTo>
                    <a:pt x="397550" y="117319"/>
                  </a:lnTo>
                  <a:lnTo>
                    <a:pt x="372829" y="78436"/>
                  </a:lnTo>
                  <a:lnTo>
                    <a:pt x="340399" y="46005"/>
                  </a:lnTo>
                  <a:lnTo>
                    <a:pt x="301515" y="21284"/>
                  </a:lnTo>
                  <a:lnTo>
                    <a:pt x="257436" y="5530"/>
                  </a:lnTo>
                  <a:lnTo>
                    <a:pt x="209417" y="0"/>
                  </a:lnTo>
                  <a:close/>
                </a:path>
              </a:pathLst>
            </a:custGeom>
            <a:solidFill>
              <a:srgbClr val="E93240"/>
            </a:solidFill>
          </p:spPr>
          <p:txBody>
            <a:bodyPr wrap="square" lIns="0" tIns="0" rIns="0" bIns="0" rtlCol="0"/>
            <a:lstStyle/>
            <a:p>
              <a:endParaRPr/>
            </a:p>
          </p:txBody>
        </p:sp>
        <p:sp>
          <p:nvSpPr>
            <p:cNvPr id="5" name="object 5"/>
            <p:cNvSpPr/>
            <p:nvPr/>
          </p:nvSpPr>
          <p:spPr>
            <a:xfrm rot="251707">
              <a:off x="937790" y="4434835"/>
              <a:ext cx="419100" cy="419100"/>
            </a:xfrm>
            <a:custGeom>
              <a:avLst/>
              <a:gdLst/>
              <a:ahLst/>
              <a:cxnLst/>
              <a:rect l="l" t="t" r="r" b="b"/>
              <a:pathLst>
                <a:path w="419100" h="419100">
                  <a:moveTo>
                    <a:pt x="209417" y="0"/>
                  </a:moveTo>
                  <a:lnTo>
                    <a:pt x="161399" y="5530"/>
                  </a:lnTo>
                  <a:lnTo>
                    <a:pt x="117319" y="21284"/>
                  </a:lnTo>
                  <a:lnTo>
                    <a:pt x="78436" y="46005"/>
                  </a:lnTo>
                  <a:lnTo>
                    <a:pt x="46005" y="78436"/>
                  </a:lnTo>
                  <a:lnTo>
                    <a:pt x="21284" y="117319"/>
                  </a:lnTo>
                  <a:lnTo>
                    <a:pt x="5530" y="161399"/>
                  </a:lnTo>
                  <a:lnTo>
                    <a:pt x="0" y="209417"/>
                  </a:lnTo>
                  <a:lnTo>
                    <a:pt x="5530" y="257436"/>
                  </a:lnTo>
                  <a:lnTo>
                    <a:pt x="21284" y="301515"/>
                  </a:lnTo>
                  <a:lnTo>
                    <a:pt x="46005" y="340399"/>
                  </a:lnTo>
                  <a:lnTo>
                    <a:pt x="78436" y="372829"/>
                  </a:lnTo>
                  <a:lnTo>
                    <a:pt x="117319" y="397550"/>
                  </a:lnTo>
                  <a:lnTo>
                    <a:pt x="161399" y="413304"/>
                  </a:lnTo>
                  <a:lnTo>
                    <a:pt x="209417" y="418835"/>
                  </a:lnTo>
                  <a:lnTo>
                    <a:pt x="257436" y="413304"/>
                  </a:lnTo>
                  <a:lnTo>
                    <a:pt x="301515" y="397550"/>
                  </a:lnTo>
                  <a:lnTo>
                    <a:pt x="340399" y="372829"/>
                  </a:lnTo>
                  <a:lnTo>
                    <a:pt x="372829" y="340399"/>
                  </a:lnTo>
                  <a:lnTo>
                    <a:pt x="397550" y="301515"/>
                  </a:lnTo>
                  <a:lnTo>
                    <a:pt x="413304" y="257436"/>
                  </a:lnTo>
                  <a:lnTo>
                    <a:pt x="418835" y="209417"/>
                  </a:lnTo>
                  <a:lnTo>
                    <a:pt x="413304" y="161399"/>
                  </a:lnTo>
                  <a:lnTo>
                    <a:pt x="397550" y="117319"/>
                  </a:lnTo>
                  <a:lnTo>
                    <a:pt x="372829" y="78436"/>
                  </a:lnTo>
                  <a:lnTo>
                    <a:pt x="340399" y="46005"/>
                  </a:lnTo>
                  <a:lnTo>
                    <a:pt x="301515" y="21284"/>
                  </a:lnTo>
                  <a:lnTo>
                    <a:pt x="257436" y="5530"/>
                  </a:lnTo>
                  <a:lnTo>
                    <a:pt x="209417" y="0"/>
                  </a:lnTo>
                  <a:close/>
                </a:path>
              </a:pathLst>
            </a:custGeom>
            <a:solidFill>
              <a:srgbClr val="E93240"/>
            </a:solidFill>
          </p:spPr>
          <p:txBody>
            <a:bodyPr wrap="square" lIns="0" tIns="0" rIns="0" bIns="0" rtlCol="0"/>
            <a:lstStyle/>
            <a:p>
              <a:endParaRPr/>
            </a:p>
          </p:txBody>
        </p:sp>
        <p:sp>
          <p:nvSpPr>
            <p:cNvPr id="6" name="object 6"/>
            <p:cNvSpPr/>
            <p:nvPr/>
          </p:nvSpPr>
          <p:spPr>
            <a:xfrm rot="251707">
              <a:off x="934754" y="5175617"/>
              <a:ext cx="419100" cy="419100"/>
            </a:xfrm>
            <a:custGeom>
              <a:avLst/>
              <a:gdLst/>
              <a:ahLst/>
              <a:cxnLst/>
              <a:rect l="l" t="t" r="r" b="b"/>
              <a:pathLst>
                <a:path w="419100" h="419100">
                  <a:moveTo>
                    <a:pt x="209417" y="0"/>
                  </a:moveTo>
                  <a:lnTo>
                    <a:pt x="161399" y="5530"/>
                  </a:lnTo>
                  <a:lnTo>
                    <a:pt x="117319" y="21284"/>
                  </a:lnTo>
                  <a:lnTo>
                    <a:pt x="78436" y="46005"/>
                  </a:lnTo>
                  <a:lnTo>
                    <a:pt x="46005" y="78436"/>
                  </a:lnTo>
                  <a:lnTo>
                    <a:pt x="21284" y="117319"/>
                  </a:lnTo>
                  <a:lnTo>
                    <a:pt x="5530" y="161399"/>
                  </a:lnTo>
                  <a:lnTo>
                    <a:pt x="0" y="209417"/>
                  </a:lnTo>
                  <a:lnTo>
                    <a:pt x="5530" y="257436"/>
                  </a:lnTo>
                  <a:lnTo>
                    <a:pt x="21284" y="301515"/>
                  </a:lnTo>
                  <a:lnTo>
                    <a:pt x="46005" y="340399"/>
                  </a:lnTo>
                  <a:lnTo>
                    <a:pt x="78436" y="372829"/>
                  </a:lnTo>
                  <a:lnTo>
                    <a:pt x="117319" y="397550"/>
                  </a:lnTo>
                  <a:lnTo>
                    <a:pt x="161399" y="413304"/>
                  </a:lnTo>
                  <a:lnTo>
                    <a:pt x="209417" y="418835"/>
                  </a:lnTo>
                  <a:lnTo>
                    <a:pt x="257436" y="413304"/>
                  </a:lnTo>
                  <a:lnTo>
                    <a:pt x="301515" y="397550"/>
                  </a:lnTo>
                  <a:lnTo>
                    <a:pt x="340399" y="372829"/>
                  </a:lnTo>
                  <a:lnTo>
                    <a:pt x="372829" y="340399"/>
                  </a:lnTo>
                  <a:lnTo>
                    <a:pt x="397550" y="301515"/>
                  </a:lnTo>
                  <a:lnTo>
                    <a:pt x="413304" y="257436"/>
                  </a:lnTo>
                  <a:lnTo>
                    <a:pt x="418835" y="209417"/>
                  </a:lnTo>
                  <a:lnTo>
                    <a:pt x="413304" y="161399"/>
                  </a:lnTo>
                  <a:lnTo>
                    <a:pt x="397550" y="117319"/>
                  </a:lnTo>
                  <a:lnTo>
                    <a:pt x="372829" y="78436"/>
                  </a:lnTo>
                  <a:lnTo>
                    <a:pt x="340399" y="46005"/>
                  </a:lnTo>
                  <a:lnTo>
                    <a:pt x="301515" y="21284"/>
                  </a:lnTo>
                  <a:lnTo>
                    <a:pt x="257436" y="5530"/>
                  </a:lnTo>
                  <a:lnTo>
                    <a:pt x="209417" y="0"/>
                  </a:lnTo>
                  <a:close/>
                </a:path>
              </a:pathLst>
            </a:custGeom>
            <a:solidFill>
              <a:srgbClr val="E93240"/>
            </a:solidFill>
          </p:spPr>
          <p:txBody>
            <a:bodyPr wrap="square" lIns="0" tIns="0" rIns="0" bIns="0" rtlCol="0"/>
            <a:lstStyle/>
            <a:p>
              <a:endParaRPr/>
            </a:p>
          </p:txBody>
        </p:sp>
        <p:sp>
          <p:nvSpPr>
            <p:cNvPr id="7" name="object 7"/>
            <p:cNvSpPr/>
            <p:nvPr/>
          </p:nvSpPr>
          <p:spPr>
            <a:xfrm rot="251707">
              <a:off x="934753" y="5923420"/>
              <a:ext cx="419100" cy="419100"/>
            </a:xfrm>
            <a:custGeom>
              <a:avLst/>
              <a:gdLst/>
              <a:ahLst/>
              <a:cxnLst/>
              <a:rect l="l" t="t" r="r" b="b"/>
              <a:pathLst>
                <a:path w="419100" h="419100">
                  <a:moveTo>
                    <a:pt x="209417" y="0"/>
                  </a:moveTo>
                  <a:lnTo>
                    <a:pt x="161399" y="5530"/>
                  </a:lnTo>
                  <a:lnTo>
                    <a:pt x="117319" y="21284"/>
                  </a:lnTo>
                  <a:lnTo>
                    <a:pt x="78436" y="46005"/>
                  </a:lnTo>
                  <a:lnTo>
                    <a:pt x="46005" y="78436"/>
                  </a:lnTo>
                  <a:lnTo>
                    <a:pt x="21284" y="117319"/>
                  </a:lnTo>
                  <a:lnTo>
                    <a:pt x="5530" y="161399"/>
                  </a:lnTo>
                  <a:lnTo>
                    <a:pt x="0" y="209417"/>
                  </a:lnTo>
                  <a:lnTo>
                    <a:pt x="5530" y="257436"/>
                  </a:lnTo>
                  <a:lnTo>
                    <a:pt x="21284" y="301515"/>
                  </a:lnTo>
                  <a:lnTo>
                    <a:pt x="46005" y="340399"/>
                  </a:lnTo>
                  <a:lnTo>
                    <a:pt x="78436" y="372829"/>
                  </a:lnTo>
                  <a:lnTo>
                    <a:pt x="117319" y="397550"/>
                  </a:lnTo>
                  <a:lnTo>
                    <a:pt x="161399" y="413304"/>
                  </a:lnTo>
                  <a:lnTo>
                    <a:pt x="209417" y="418835"/>
                  </a:lnTo>
                  <a:lnTo>
                    <a:pt x="257436" y="413304"/>
                  </a:lnTo>
                  <a:lnTo>
                    <a:pt x="301515" y="397550"/>
                  </a:lnTo>
                  <a:lnTo>
                    <a:pt x="340399" y="372829"/>
                  </a:lnTo>
                  <a:lnTo>
                    <a:pt x="372829" y="340399"/>
                  </a:lnTo>
                  <a:lnTo>
                    <a:pt x="397550" y="301515"/>
                  </a:lnTo>
                  <a:lnTo>
                    <a:pt x="413304" y="257436"/>
                  </a:lnTo>
                  <a:lnTo>
                    <a:pt x="418835" y="209417"/>
                  </a:lnTo>
                  <a:lnTo>
                    <a:pt x="413304" y="161399"/>
                  </a:lnTo>
                  <a:lnTo>
                    <a:pt x="397550" y="117319"/>
                  </a:lnTo>
                  <a:lnTo>
                    <a:pt x="372829" y="78436"/>
                  </a:lnTo>
                  <a:lnTo>
                    <a:pt x="340399" y="46005"/>
                  </a:lnTo>
                  <a:lnTo>
                    <a:pt x="301515" y="21284"/>
                  </a:lnTo>
                  <a:lnTo>
                    <a:pt x="257436" y="5530"/>
                  </a:lnTo>
                  <a:lnTo>
                    <a:pt x="209417" y="0"/>
                  </a:lnTo>
                  <a:close/>
                </a:path>
              </a:pathLst>
            </a:custGeom>
            <a:solidFill>
              <a:srgbClr val="E93240"/>
            </a:solidFill>
          </p:spPr>
          <p:txBody>
            <a:bodyPr wrap="square" lIns="0" tIns="0" rIns="0" bIns="0" rtlCol="0"/>
            <a:lstStyle/>
            <a:p>
              <a:endParaRPr/>
            </a:p>
          </p:txBody>
        </p:sp>
      </p:grpSp>
      <p:sp>
        <p:nvSpPr>
          <p:cNvPr id="9" name="object 9"/>
          <p:cNvSpPr/>
          <p:nvPr/>
        </p:nvSpPr>
        <p:spPr>
          <a:xfrm>
            <a:off x="13893531" y="8303"/>
            <a:ext cx="6210935" cy="6235700"/>
          </a:xfrm>
          <a:custGeom>
            <a:avLst/>
            <a:gdLst/>
            <a:ahLst/>
            <a:cxnLst/>
            <a:rect l="l" t="t" r="r" b="b"/>
            <a:pathLst>
              <a:path w="6210934" h="6235700">
                <a:moveTo>
                  <a:pt x="5037735" y="6223000"/>
                </a:moveTo>
                <a:lnTo>
                  <a:pt x="4269626" y="6223000"/>
                </a:lnTo>
                <a:lnTo>
                  <a:pt x="4317187" y="6235700"/>
                </a:lnTo>
                <a:lnTo>
                  <a:pt x="4990175" y="6235700"/>
                </a:lnTo>
                <a:lnTo>
                  <a:pt x="5037735" y="6223000"/>
                </a:lnTo>
                <a:close/>
              </a:path>
              <a:path w="6210934" h="6235700">
                <a:moveTo>
                  <a:pt x="5179601" y="6210300"/>
                </a:moveTo>
                <a:lnTo>
                  <a:pt x="4127761" y="6210300"/>
                </a:lnTo>
                <a:lnTo>
                  <a:pt x="4174911" y="6223000"/>
                </a:lnTo>
                <a:lnTo>
                  <a:pt x="5132451" y="6223000"/>
                </a:lnTo>
                <a:lnTo>
                  <a:pt x="5179601" y="6210300"/>
                </a:lnTo>
                <a:close/>
              </a:path>
              <a:path w="6210934" h="6235700">
                <a:moveTo>
                  <a:pt x="5273474" y="6197600"/>
                </a:moveTo>
                <a:lnTo>
                  <a:pt x="4033888" y="6197600"/>
                </a:lnTo>
                <a:lnTo>
                  <a:pt x="4080752" y="6210300"/>
                </a:lnTo>
                <a:lnTo>
                  <a:pt x="5226609" y="6210300"/>
                </a:lnTo>
                <a:lnTo>
                  <a:pt x="5273474" y="6197600"/>
                </a:lnTo>
                <a:close/>
              </a:path>
              <a:path w="6210934" h="6235700">
                <a:moveTo>
                  <a:pt x="5366760" y="6184900"/>
                </a:moveTo>
                <a:lnTo>
                  <a:pt x="3940602" y="6184900"/>
                </a:lnTo>
                <a:lnTo>
                  <a:pt x="3987171" y="6197600"/>
                </a:lnTo>
                <a:lnTo>
                  <a:pt x="5320191" y="6197600"/>
                </a:lnTo>
                <a:lnTo>
                  <a:pt x="5366760" y="6184900"/>
                </a:lnTo>
                <a:close/>
              </a:path>
              <a:path w="6210934" h="6235700">
                <a:moveTo>
                  <a:pt x="5505550" y="6159500"/>
                </a:moveTo>
                <a:lnTo>
                  <a:pt x="3801812" y="6159500"/>
                </a:lnTo>
                <a:lnTo>
                  <a:pt x="3894184" y="6184900"/>
                </a:lnTo>
                <a:lnTo>
                  <a:pt x="5413178" y="6184900"/>
                </a:lnTo>
                <a:lnTo>
                  <a:pt x="5505550" y="6159500"/>
                </a:lnTo>
                <a:close/>
              </a:path>
              <a:path w="6210934" h="6235700">
                <a:moveTo>
                  <a:pt x="5688374" y="6121400"/>
                </a:moveTo>
                <a:lnTo>
                  <a:pt x="3618988" y="6121400"/>
                </a:lnTo>
                <a:lnTo>
                  <a:pt x="3755863" y="6159500"/>
                </a:lnTo>
                <a:lnTo>
                  <a:pt x="5551499" y="6159500"/>
                </a:lnTo>
                <a:lnTo>
                  <a:pt x="5688374" y="6121400"/>
                </a:lnTo>
                <a:close/>
              </a:path>
              <a:path w="6210934" h="6235700">
                <a:moveTo>
                  <a:pt x="2601943" y="0"/>
                </a:moveTo>
                <a:lnTo>
                  <a:pt x="278790" y="0"/>
                </a:lnTo>
                <a:lnTo>
                  <a:pt x="270141" y="25400"/>
                </a:lnTo>
                <a:lnTo>
                  <a:pt x="254913" y="63500"/>
                </a:lnTo>
                <a:lnTo>
                  <a:pt x="240101" y="114300"/>
                </a:lnTo>
                <a:lnTo>
                  <a:pt x="225707" y="152400"/>
                </a:lnTo>
                <a:lnTo>
                  <a:pt x="211734" y="190500"/>
                </a:lnTo>
                <a:lnTo>
                  <a:pt x="198183" y="241300"/>
                </a:lnTo>
                <a:lnTo>
                  <a:pt x="185058" y="279400"/>
                </a:lnTo>
                <a:lnTo>
                  <a:pt x="172361" y="330200"/>
                </a:lnTo>
                <a:lnTo>
                  <a:pt x="160094" y="368300"/>
                </a:lnTo>
                <a:lnTo>
                  <a:pt x="148260" y="419100"/>
                </a:lnTo>
                <a:lnTo>
                  <a:pt x="136860" y="457200"/>
                </a:lnTo>
                <a:lnTo>
                  <a:pt x="125898" y="508000"/>
                </a:lnTo>
                <a:lnTo>
                  <a:pt x="115375" y="558800"/>
                </a:lnTo>
                <a:lnTo>
                  <a:pt x="105295" y="596900"/>
                </a:lnTo>
                <a:lnTo>
                  <a:pt x="95658" y="647700"/>
                </a:lnTo>
                <a:lnTo>
                  <a:pt x="86469" y="685800"/>
                </a:lnTo>
                <a:lnTo>
                  <a:pt x="77729" y="736600"/>
                </a:lnTo>
                <a:lnTo>
                  <a:pt x="69440" y="787400"/>
                </a:lnTo>
                <a:lnTo>
                  <a:pt x="61606" y="825500"/>
                </a:lnTo>
                <a:lnTo>
                  <a:pt x="54228" y="876300"/>
                </a:lnTo>
                <a:lnTo>
                  <a:pt x="47308" y="927100"/>
                </a:lnTo>
                <a:lnTo>
                  <a:pt x="40850" y="965200"/>
                </a:lnTo>
                <a:lnTo>
                  <a:pt x="34855" y="1016000"/>
                </a:lnTo>
                <a:lnTo>
                  <a:pt x="29326" y="1066800"/>
                </a:lnTo>
                <a:lnTo>
                  <a:pt x="24265" y="1104900"/>
                </a:lnTo>
                <a:lnTo>
                  <a:pt x="19675" y="1155700"/>
                </a:lnTo>
                <a:lnTo>
                  <a:pt x="15558" y="1206500"/>
                </a:lnTo>
                <a:lnTo>
                  <a:pt x="11917" y="1257300"/>
                </a:lnTo>
                <a:lnTo>
                  <a:pt x="8753" y="1295400"/>
                </a:lnTo>
                <a:lnTo>
                  <a:pt x="6069" y="1346200"/>
                </a:lnTo>
                <a:lnTo>
                  <a:pt x="3868" y="1397000"/>
                </a:lnTo>
                <a:lnTo>
                  <a:pt x="2152" y="1447800"/>
                </a:lnTo>
                <a:lnTo>
                  <a:pt x="924" y="1485900"/>
                </a:lnTo>
                <a:lnTo>
                  <a:pt x="185" y="1536700"/>
                </a:lnTo>
                <a:lnTo>
                  <a:pt x="0" y="1600200"/>
                </a:lnTo>
                <a:lnTo>
                  <a:pt x="185" y="1638300"/>
                </a:lnTo>
                <a:lnTo>
                  <a:pt x="924" y="1689100"/>
                </a:lnTo>
                <a:lnTo>
                  <a:pt x="2152" y="1727200"/>
                </a:lnTo>
                <a:lnTo>
                  <a:pt x="3868" y="1778000"/>
                </a:lnTo>
                <a:lnTo>
                  <a:pt x="6069" y="1828800"/>
                </a:lnTo>
                <a:lnTo>
                  <a:pt x="8753" y="1879600"/>
                </a:lnTo>
                <a:lnTo>
                  <a:pt x="11917" y="1930400"/>
                </a:lnTo>
                <a:lnTo>
                  <a:pt x="15558" y="1968500"/>
                </a:lnTo>
                <a:lnTo>
                  <a:pt x="19675" y="2019300"/>
                </a:lnTo>
                <a:lnTo>
                  <a:pt x="24265" y="2070100"/>
                </a:lnTo>
                <a:lnTo>
                  <a:pt x="29326" y="2108200"/>
                </a:lnTo>
                <a:lnTo>
                  <a:pt x="34855" y="2159000"/>
                </a:lnTo>
                <a:lnTo>
                  <a:pt x="40850" y="2209800"/>
                </a:lnTo>
                <a:lnTo>
                  <a:pt x="47308" y="2260600"/>
                </a:lnTo>
                <a:lnTo>
                  <a:pt x="54228" y="2298700"/>
                </a:lnTo>
                <a:lnTo>
                  <a:pt x="61606" y="2349500"/>
                </a:lnTo>
                <a:lnTo>
                  <a:pt x="69440" y="2400300"/>
                </a:lnTo>
                <a:lnTo>
                  <a:pt x="77729" y="2438400"/>
                </a:lnTo>
                <a:lnTo>
                  <a:pt x="86469" y="2489200"/>
                </a:lnTo>
                <a:lnTo>
                  <a:pt x="95658" y="2527300"/>
                </a:lnTo>
                <a:lnTo>
                  <a:pt x="105295" y="2578100"/>
                </a:lnTo>
                <a:lnTo>
                  <a:pt x="115375" y="2628900"/>
                </a:lnTo>
                <a:lnTo>
                  <a:pt x="125898" y="2667000"/>
                </a:lnTo>
                <a:lnTo>
                  <a:pt x="136860" y="2717800"/>
                </a:lnTo>
                <a:lnTo>
                  <a:pt x="148260" y="2755900"/>
                </a:lnTo>
                <a:lnTo>
                  <a:pt x="160094" y="2806700"/>
                </a:lnTo>
                <a:lnTo>
                  <a:pt x="172361" y="2844800"/>
                </a:lnTo>
                <a:lnTo>
                  <a:pt x="185058" y="2895600"/>
                </a:lnTo>
                <a:lnTo>
                  <a:pt x="198183" y="2933700"/>
                </a:lnTo>
                <a:lnTo>
                  <a:pt x="211734" y="2984500"/>
                </a:lnTo>
                <a:lnTo>
                  <a:pt x="225707" y="3022600"/>
                </a:lnTo>
                <a:lnTo>
                  <a:pt x="240101" y="3073400"/>
                </a:lnTo>
                <a:lnTo>
                  <a:pt x="254913" y="3111500"/>
                </a:lnTo>
                <a:lnTo>
                  <a:pt x="270141" y="3149600"/>
                </a:lnTo>
                <a:lnTo>
                  <a:pt x="285782" y="3200400"/>
                </a:lnTo>
                <a:lnTo>
                  <a:pt x="301835" y="3238500"/>
                </a:lnTo>
                <a:lnTo>
                  <a:pt x="318296" y="3289300"/>
                </a:lnTo>
                <a:lnTo>
                  <a:pt x="335163" y="3327400"/>
                </a:lnTo>
                <a:lnTo>
                  <a:pt x="352434" y="3365500"/>
                </a:lnTo>
                <a:lnTo>
                  <a:pt x="370107" y="3416300"/>
                </a:lnTo>
                <a:lnTo>
                  <a:pt x="388179" y="3454400"/>
                </a:lnTo>
                <a:lnTo>
                  <a:pt x="406648" y="3492500"/>
                </a:lnTo>
                <a:lnTo>
                  <a:pt x="425511" y="3530600"/>
                </a:lnTo>
                <a:lnTo>
                  <a:pt x="444766" y="3581400"/>
                </a:lnTo>
                <a:lnTo>
                  <a:pt x="464411" y="3619500"/>
                </a:lnTo>
                <a:lnTo>
                  <a:pt x="484443" y="3657600"/>
                </a:lnTo>
                <a:lnTo>
                  <a:pt x="504860" y="3695700"/>
                </a:lnTo>
                <a:lnTo>
                  <a:pt x="525659" y="3733800"/>
                </a:lnTo>
                <a:lnTo>
                  <a:pt x="546839" y="3784600"/>
                </a:lnTo>
                <a:lnTo>
                  <a:pt x="568396" y="3822700"/>
                </a:lnTo>
                <a:lnTo>
                  <a:pt x="590328" y="3860800"/>
                </a:lnTo>
                <a:lnTo>
                  <a:pt x="612634" y="3898900"/>
                </a:lnTo>
                <a:lnTo>
                  <a:pt x="635310" y="3937000"/>
                </a:lnTo>
                <a:lnTo>
                  <a:pt x="658354" y="3975100"/>
                </a:lnTo>
                <a:lnTo>
                  <a:pt x="681763" y="4013200"/>
                </a:lnTo>
                <a:lnTo>
                  <a:pt x="705537" y="4051300"/>
                </a:lnTo>
                <a:lnTo>
                  <a:pt x="729671" y="4089400"/>
                </a:lnTo>
                <a:lnTo>
                  <a:pt x="754164" y="4127500"/>
                </a:lnTo>
                <a:lnTo>
                  <a:pt x="779013" y="4165600"/>
                </a:lnTo>
                <a:lnTo>
                  <a:pt x="804216" y="4203700"/>
                </a:lnTo>
                <a:lnTo>
                  <a:pt x="829770" y="4241800"/>
                </a:lnTo>
                <a:lnTo>
                  <a:pt x="855674" y="4279900"/>
                </a:lnTo>
                <a:lnTo>
                  <a:pt x="881924" y="4318000"/>
                </a:lnTo>
                <a:lnTo>
                  <a:pt x="908518" y="4356100"/>
                </a:lnTo>
                <a:lnTo>
                  <a:pt x="935455" y="4381500"/>
                </a:lnTo>
                <a:lnTo>
                  <a:pt x="962731" y="4419600"/>
                </a:lnTo>
                <a:lnTo>
                  <a:pt x="990344" y="4457700"/>
                </a:lnTo>
                <a:lnTo>
                  <a:pt x="1018292" y="4495800"/>
                </a:lnTo>
                <a:lnTo>
                  <a:pt x="1046573" y="4533900"/>
                </a:lnTo>
                <a:lnTo>
                  <a:pt x="1075183" y="4559300"/>
                </a:lnTo>
                <a:lnTo>
                  <a:pt x="1104121" y="4597400"/>
                </a:lnTo>
                <a:lnTo>
                  <a:pt x="1133385" y="4635500"/>
                </a:lnTo>
                <a:lnTo>
                  <a:pt x="1162971" y="4660900"/>
                </a:lnTo>
                <a:lnTo>
                  <a:pt x="1192878" y="4699000"/>
                </a:lnTo>
                <a:lnTo>
                  <a:pt x="1223102" y="4737100"/>
                </a:lnTo>
                <a:lnTo>
                  <a:pt x="1253643" y="4762500"/>
                </a:lnTo>
                <a:lnTo>
                  <a:pt x="1284497" y="4800600"/>
                </a:lnTo>
                <a:lnTo>
                  <a:pt x="1315662" y="4826000"/>
                </a:lnTo>
                <a:lnTo>
                  <a:pt x="1347135" y="4864100"/>
                </a:lnTo>
                <a:lnTo>
                  <a:pt x="1378915" y="4889500"/>
                </a:lnTo>
                <a:lnTo>
                  <a:pt x="1410998" y="4927600"/>
                </a:lnTo>
                <a:lnTo>
                  <a:pt x="1443383" y="4953000"/>
                </a:lnTo>
                <a:lnTo>
                  <a:pt x="1476067" y="4991100"/>
                </a:lnTo>
                <a:lnTo>
                  <a:pt x="1509047" y="5016500"/>
                </a:lnTo>
                <a:lnTo>
                  <a:pt x="1542322" y="5054600"/>
                </a:lnTo>
                <a:lnTo>
                  <a:pt x="1609745" y="5105400"/>
                </a:lnTo>
                <a:lnTo>
                  <a:pt x="1643888" y="5143500"/>
                </a:lnTo>
                <a:lnTo>
                  <a:pt x="1748017" y="5219700"/>
                </a:lnTo>
                <a:lnTo>
                  <a:pt x="1783284" y="5257800"/>
                </a:lnTo>
                <a:lnTo>
                  <a:pt x="1854643" y="5308600"/>
                </a:lnTo>
                <a:lnTo>
                  <a:pt x="1963704" y="5384800"/>
                </a:lnTo>
                <a:lnTo>
                  <a:pt x="2112793" y="5486400"/>
                </a:lnTo>
                <a:lnTo>
                  <a:pt x="2265943" y="5588000"/>
                </a:lnTo>
                <a:lnTo>
                  <a:pt x="2304846" y="5600700"/>
                </a:lnTo>
                <a:lnTo>
                  <a:pt x="2422999" y="5676900"/>
                </a:lnTo>
                <a:lnTo>
                  <a:pt x="2462856" y="5689600"/>
                </a:lnTo>
                <a:lnTo>
                  <a:pt x="2543264" y="5740400"/>
                </a:lnTo>
                <a:lnTo>
                  <a:pt x="2583811" y="5753100"/>
                </a:lnTo>
                <a:lnTo>
                  <a:pt x="2624582" y="5778500"/>
                </a:lnTo>
                <a:lnTo>
                  <a:pt x="2665577" y="5791200"/>
                </a:lnTo>
                <a:lnTo>
                  <a:pt x="2706792" y="5816600"/>
                </a:lnTo>
                <a:lnTo>
                  <a:pt x="2748224" y="5829300"/>
                </a:lnTo>
                <a:lnTo>
                  <a:pt x="2789873" y="5854700"/>
                </a:lnTo>
                <a:lnTo>
                  <a:pt x="2831735" y="5867400"/>
                </a:lnTo>
                <a:lnTo>
                  <a:pt x="2873807" y="5892800"/>
                </a:lnTo>
                <a:lnTo>
                  <a:pt x="2958575" y="5918200"/>
                </a:lnTo>
                <a:lnTo>
                  <a:pt x="3001266" y="5943600"/>
                </a:lnTo>
                <a:lnTo>
                  <a:pt x="3130536" y="5981700"/>
                </a:lnTo>
                <a:lnTo>
                  <a:pt x="3174018" y="6007100"/>
                </a:lnTo>
                <a:lnTo>
                  <a:pt x="3573696" y="6121400"/>
                </a:lnTo>
                <a:lnTo>
                  <a:pt x="5733666" y="6121400"/>
                </a:lnTo>
                <a:lnTo>
                  <a:pt x="6133344" y="6007100"/>
                </a:lnTo>
                <a:lnTo>
                  <a:pt x="6176826" y="5981700"/>
                </a:lnTo>
                <a:lnTo>
                  <a:pt x="6210566" y="5969000"/>
                </a:lnTo>
                <a:lnTo>
                  <a:pt x="6210566" y="4203700"/>
                </a:lnTo>
                <a:lnTo>
                  <a:pt x="4461536" y="4203700"/>
                </a:lnTo>
                <a:lnTo>
                  <a:pt x="4414072" y="4191000"/>
                </a:lnTo>
                <a:lnTo>
                  <a:pt x="4366853" y="4191000"/>
                </a:lnTo>
                <a:lnTo>
                  <a:pt x="4319885" y="4178300"/>
                </a:lnTo>
                <a:lnTo>
                  <a:pt x="4273177" y="4178300"/>
                </a:lnTo>
                <a:lnTo>
                  <a:pt x="4226736" y="4165600"/>
                </a:lnTo>
                <a:lnTo>
                  <a:pt x="4180569" y="4165600"/>
                </a:lnTo>
                <a:lnTo>
                  <a:pt x="4043794" y="4127500"/>
                </a:lnTo>
                <a:lnTo>
                  <a:pt x="3998802" y="4127500"/>
                </a:lnTo>
                <a:lnTo>
                  <a:pt x="3865734" y="4089400"/>
                </a:lnTo>
                <a:lnTo>
                  <a:pt x="3822038" y="4064000"/>
                </a:lnTo>
                <a:lnTo>
                  <a:pt x="3693041" y="4025900"/>
                </a:lnTo>
                <a:lnTo>
                  <a:pt x="3650763" y="4000500"/>
                </a:lnTo>
                <a:lnTo>
                  <a:pt x="3608860" y="3987800"/>
                </a:lnTo>
                <a:lnTo>
                  <a:pt x="3567337" y="3962400"/>
                </a:lnTo>
                <a:lnTo>
                  <a:pt x="3526203" y="3949700"/>
                </a:lnTo>
                <a:lnTo>
                  <a:pt x="3485465" y="3924300"/>
                </a:lnTo>
                <a:lnTo>
                  <a:pt x="3445131" y="3911600"/>
                </a:lnTo>
                <a:lnTo>
                  <a:pt x="3365706" y="3860800"/>
                </a:lnTo>
                <a:lnTo>
                  <a:pt x="3326629" y="3835400"/>
                </a:lnTo>
                <a:lnTo>
                  <a:pt x="3287987" y="3822700"/>
                </a:lnTo>
                <a:lnTo>
                  <a:pt x="3212037" y="3771900"/>
                </a:lnTo>
                <a:lnTo>
                  <a:pt x="3137914" y="3721100"/>
                </a:lnTo>
                <a:lnTo>
                  <a:pt x="3065682" y="3670300"/>
                </a:lnTo>
                <a:lnTo>
                  <a:pt x="3030293" y="3632200"/>
                </a:lnTo>
                <a:lnTo>
                  <a:pt x="2995399" y="3606800"/>
                </a:lnTo>
                <a:lnTo>
                  <a:pt x="2961009" y="3581400"/>
                </a:lnTo>
                <a:lnTo>
                  <a:pt x="2927128" y="3556000"/>
                </a:lnTo>
                <a:lnTo>
                  <a:pt x="2893766" y="3517900"/>
                </a:lnTo>
                <a:lnTo>
                  <a:pt x="2860929" y="3492500"/>
                </a:lnTo>
                <a:lnTo>
                  <a:pt x="2828625" y="3454400"/>
                </a:lnTo>
                <a:lnTo>
                  <a:pt x="2796862" y="3429000"/>
                </a:lnTo>
                <a:lnTo>
                  <a:pt x="2765648" y="3390900"/>
                </a:lnTo>
                <a:lnTo>
                  <a:pt x="2734989" y="3365500"/>
                </a:lnTo>
                <a:lnTo>
                  <a:pt x="2704894" y="3327400"/>
                </a:lnTo>
                <a:lnTo>
                  <a:pt x="2675370" y="3289300"/>
                </a:lnTo>
                <a:lnTo>
                  <a:pt x="2646426" y="3263900"/>
                </a:lnTo>
                <a:lnTo>
                  <a:pt x="2618067" y="3225800"/>
                </a:lnTo>
                <a:lnTo>
                  <a:pt x="2590303" y="3187700"/>
                </a:lnTo>
                <a:lnTo>
                  <a:pt x="2563140" y="3149600"/>
                </a:lnTo>
                <a:lnTo>
                  <a:pt x="2536586" y="3111500"/>
                </a:lnTo>
                <a:lnTo>
                  <a:pt x="2510649" y="3086100"/>
                </a:lnTo>
                <a:lnTo>
                  <a:pt x="2485337" y="3048000"/>
                </a:lnTo>
                <a:lnTo>
                  <a:pt x="2460657" y="3009900"/>
                </a:lnTo>
                <a:lnTo>
                  <a:pt x="2436616" y="2971800"/>
                </a:lnTo>
                <a:lnTo>
                  <a:pt x="2413223" y="2933700"/>
                </a:lnTo>
                <a:lnTo>
                  <a:pt x="2390484" y="2882900"/>
                </a:lnTo>
                <a:lnTo>
                  <a:pt x="2368408" y="2844800"/>
                </a:lnTo>
                <a:lnTo>
                  <a:pt x="2347002" y="2806700"/>
                </a:lnTo>
                <a:lnTo>
                  <a:pt x="2326274" y="2768600"/>
                </a:lnTo>
                <a:lnTo>
                  <a:pt x="2306231" y="2730500"/>
                </a:lnTo>
                <a:lnTo>
                  <a:pt x="2286880" y="2692400"/>
                </a:lnTo>
                <a:lnTo>
                  <a:pt x="2268231" y="2641600"/>
                </a:lnTo>
                <a:lnTo>
                  <a:pt x="2250289" y="2603500"/>
                </a:lnTo>
                <a:lnTo>
                  <a:pt x="2233063" y="2565400"/>
                </a:lnTo>
                <a:lnTo>
                  <a:pt x="2216560" y="2514600"/>
                </a:lnTo>
                <a:lnTo>
                  <a:pt x="2200788" y="2476500"/>
                </a:lnTo>
                <a:lnTo>
                  <a:pt x="2185755" y="2438400"/>
                </a:lnTo>
                <a:lnTo>
                  <a:pt x="2171468" y="2387600"/>
                </a:lnTo>
                <a:lnTo>
                  <a:pt x="2157934" y="2349500"/>
                </a:lnTo>
                <a:lnTo>
                  <a:pt x="2145162" y="2298700"/>
                </a:lnTo>
                <a:lnTo>
                  <a:pt x="2133159" y="2260600"/>
                </a:lnTo>
                <a:lnTo>
                  <a:pt x="2121932" y="2209800"/>
                </a:lnTo>
                <a:lnTo>
                  <a:pt x="2111489" y="2171700"/>
                </a:lnTo>
                <a:lnTo>
                  <a:pt x="2101838" y="2120900"/>
                </a:lnTo>
                <a:lnTo>
                  <a:pt x="2092987" y="2070100"/>
                </a:lnTo>
                <a:lnTo>
                  <a:pt x="2084942" y="2032000"/>
                </a:lnTo>
                <a:lnTo>
                  <a:pt x="2077712" y="1981200"/>
                </a:lnTo>
                <a:lnTo>
                  <a:pt x="2071304" y="1930400"/>
                </a:lnTo>
                <a:lnTo>
                  <a:pt x="2065725" y="1892300"/>
                </a:lnTo>
                <a:lnTo>
                  <a:pt x="2060984" y="1841500"/>
                </a:lnTo>
                <a:lnTo>
                  <a:pt x="2057088" y="1790700"/>
                </a:lnTo>
                <a:lnTo>
                  <a:pt x="2054045" y="1739900"/>
                </a:lnTo>
                <a:lnTo>
                  <a:pt x="2051862" y="1701800"/>
                </a:lnTo>
                <a:lnTo>
                  <a:pt x="2050546" y="1651000"/>
                </a:lnTo>
                <a:lnTo>
                  <a:pt x="2050106" y="1600200"/>
                </a:lnTo>
                <a:lnTo>
                  <a:pt x="2050546" y="1549400"/>
                </a:lnTo>
                <a:lnTo>
                  <a:pt x="2051862" y="1498600"/>
                </a:lnTo>
                <a:lnTo>
                  <a:pt x="2054045" y="1460500"/>
                </a:lnTo>
                <a:lnTo>
                  <a:pt x="2057088" y="1409700"/>
                </a:lnTo>
                <a:lnTo>
                  <a:pt x="2060984" y="1358900"/>
                </a:lnTo>
                <a:lnTo>
                  <a:pt x="2065725" y="1308100"/>
                </a:lnTo>
                <a:lnTo>
                  <a:pt x="2071304" y="1270000"/>
                </a:lnTo>
                <a:lnTo>
                  <a:pt x="2077712" y="1219200"/>
                </a:lnTo>
                <a:lnTo>
                  <a:pt x="2084942" y="1168400"/>
                </a:lnTo>
                <a:lnTo>
                  <a:pt x="2092987" y="1130300"/>
                </a:lnTo>
                <a:lnTo>
                  <a:pt x="2101838" y="1079500"/>
                </a:lnTo>
                <a:lnTo>
                  <a:pt x="2111489" y="1041400"/>
                </a:lnTo>
                <a:lnTo>
                  <a:pt x="2121932" y="990600"/>
                </a:lnTo>
                <a:lnTo>
                  <a:pt x="2133159" y="939800"/>
                </a:lnTo>
                <a:lnTo>
                  <a:pt x="2145162" y="901700"/>
                </a:lnTo>
                <a:lnTo>
                  <a:pt x="2157934" y="850900"/>
                </a:lnTo>
                <a:lnTo>
                  <a:pt x="2171468" y="812800"/>
                </a:lnTo>
                <a:lnTo>
                  <a:pt x="2185755" y="774700"/>
                </a:lnTo>
                <a:lnTo>
                  <a:pt x="2200788" y="723900"/>
                </a:lnTo>
                <a:lnTo>
                  <a:pt x="2216560" y="685800"/>
                </a:lnTo>
                <a:lnTo>
                  <a:pt x="2233063" y="635000"/>
                </a:lnTo>
                <a:lnTo>
                  <a:pt x="2250289" y="596900"/>
                </a:lnTo>
                <a:lnTo>
                  <a:pt x="2268231" y="558800"/>
                </a:lnTo>
                <a:lnTo>
                  <a:pt x="2286880" y="520700"/>
                </a:lnTo>
                <a:lnTo>
                  <a:pt x="2306231" y="469900"/>
                </a:lnTo>
                <a:lnTo>
                  <a:pt x="2326274" y="431800"/>
                </a:lnTo>
                <a:lnTo>
                  <a:pt x="2347002" y="393700"/>
                </a:lnTo>
                <a:lnTo>
                  <a:pt x="2368408" y="355600"/>
                </a:lnTo>
                <a:lnTo>
                  <a:pt x="2390484" y="317500"/>
                </a:lnTo>
                <a:lnTo>
                  <a:pt x="2413223" y="279400"/>
                </a:lnTo>
                <a:lnTo>
                  <a:pt x="2436616" y="241300"/>
                </a:lnTo>
                <a:lnTo>
                  <a:pt x="2460657" y="203200"/>
                </a:lnTo>
                <a:lnTo>
                  <a:pt x="2485337" y="165100"/>
                </a:lnTo>
                <a:lnTo>
                  <a:pt x="2510649" y="127000"/>
                </a:lnTo>
                <a:lnTo>
                  <a:pt x="2536586" y="88900"/>
                </a:lnTo>
                <a:lnTo>
                  <a:pt x="2563140" y="50800"/>
                </a:lnTo>
                <a:lnTo>
                  <a:pt x="2590303" y="12700"/>
                </a:lnTo>
                <a:lnTo>
                  <a:pt x="2601943" y="0"/>
                </a:lnTo>
                <a:close/>
              </a:path>
              <a:path w="6210934" h="6235700">
                <a:moveTo>
                  <a:pt x="6210566" y="3683000"/>
                </a:moveTo>
                <a:lnTo>
                  <a:pt x="6169447" y="3721100"/>
                </a:lnTo>
                <a:lnTo>
                  <a:pt x="6095325" y="3771900"/>
                </a:lnTo>
                <a:lnTo>
                  <a:pt x="6019375" y="3822700"/>
                </a:lnTo>
                <a:lnTo>
                  <a:pt x="5980733" y="3835400"/>
                </a:lnTo>
                <a:lnTo>
                  <a:pt x="5941656" y="3860800"/>
                </a:lnTo>
                <a:lnTo>
                  <a:pt x="5862231" y="3911600"/>
                </a:lnTo>
                <a:lnTo>
                  <a:pt x="5821897" y="3924300"/>
                </a:lnTo>
                <a:lnTo>
                  <a:pt x="5781159" y="3949700"/>
                </a:lnTo>
                <a:lnTo>
                  <a:pt x="5740025" y="3962400"/>
                </a:lnTo>
                <a:lnTo>
                  <a:pt x="5698502" y="3987800"/>
                </a:lnTo>
                <a:lnTo>
                  <a:pt x="5656598" y="4000500"/>
                </a:lnTo>
                <a:lnTo>
                  <a:pt x="5614321" y="4025900"/>
                </a:lnTo>
                <a:lnTo>
                  <a:pt x="5485324" y="4064000"/>
                </a:lnTo>
                <a:lnTo>
                  <a:pt x="5441628" y="4089400"/>
                </a:lnTo>
                <a:lnTo>
                  <a:pt x="5308560" y="4127500"/>
                </a:lnTo>
                <a:lnTo>
                  <a:pt x="5263568" y="4127500"/>
                </a:lnTo>
                <a:lnTo>
                  <a:pt x="5126793" y="4165600"/>
                </a:lnTo>
                <a:lnTo>
                  <a:pt x="5080626" y="4165600"/>
                </a:lnTo>
                <a:lnTo>
                  <a:pt x="5034185" y="4178300"/>
                </a:lnTo>
                <a:lnTo>
                  <a:pt x="4987477" y="4178300"/>
                </a:lnTo>
                <a:lnTo>
                  <a:pt x="4940509" y="4191000"/>
                </a:lnTo>
                <a:lnTo>
                  <a:pt x="4893290" y="4191000"/>
                </a:lnTo>
                <a:lnTo>
                  <a:pt x="4845826" y="4203700"/>
                </a:lnTo>
                <a:lnTo>
                  <a:pt x="6210566" y="4203700"/>
                </a:lnTo>
                <a:lnTo>
                  <a:pt x="6210566" y="3683000"/>
                </a:lnTo>
                <a:close/>
              </a:path>
            </a:pathLst>
          </a:custGeom>
          <a:solidFill>
            <a:srgbClr val="E93240"/>
          </a:solidFill>
        </p:spPr>
        <p:txBody>
          <a:bodyPr wrap="square" lIns="0" tIns="0" rIns="0" bIns="0" rtlCol="0"/>
          <a:lstStyle/>
          <a:p>
            <a:endParaRPr/>
          </a:p>
        </p:txBody>
      </p:sp>
      <p:sp>
        <p:nvSpPr>
          <p:cNvPr id="10" name="object 10"/>
          <p:cNvSpPr/>
          <p:nvPr/>
        </p:nvSpPr>
        <p:spPr>
          <a:xfrm>
            <a:off x="16264782"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E93240"/>
          </a:solidFill>
        </p:spPr>
        <p:txBody>
          <a:bodyPr wrap="square" lIns="0" tIns="0" rIns="0" bIns="0" rtlCol="0"/>
          <a:lstStyle/>
          <a:p>
            <a:endParaRPr/>
          </a:p>
        </p:txBody>
      </p:sp>
      <p:sp>
        <p:nvSpPr>
          <p:cNvPr id="11" name="object 11"/>
          <p:cNvSpPr/>
          <p:nvPr/>
        </p:nvSpPr>
        <p:spPr>
          <a:xfrm>
            <a:off x="1698082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24AC6A"/>
          </a:solidFill>
        </p:spPr>
        <p:txBody>
          <a:bodyPr wrap="square" lIns="0" tIns="0" rIns="0" bIns="0" rtlCol="0"/>
          <a:lstStyle/>
          <a:p>
            <a:endParaRPr/>
          </a:p>
        </p:txBody>
      </p:sp>
      <p:sp>
        <p:nvSpPr>
          <p:cNvPr id="12" name="object 12"/>
          <p:cNvSpPr/>
          <p:nvPr/>
        </p:nvSpPr>
        <p:spPr>
          <a:xfrm>
            <a:off x="1769685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F69D00"/>
          </a:solidFill>
        </p:spPr>
        <p:txBody>
          <a:bodyPr wrap="square" lIns="0" tIns="0" rIns="0" bIns="0" rtlCol="0"/>
          <a:lstStyle/>
          <a:p>
            <a:endParaRPr/>
          </a:p>
        </p:txBody>
      </p:sp>
      <p:sp>
        <p:nvSpPr>
          <p:cNvPr id="13" name="object 13"/>
          <p:cNvSpPr/>
          <p:nvPr/>
        </p:nvSpPr>
        <p:spPr>
          <a:xfrm>
            <a:off x="18412905"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0095B6"/>
          </a:solidFill>
        </p:spPr>
        <p:txBody>
          <a:bodyPr wrap="square" lIns="0" tIns="0" rIns="0" bIns="0" rtlCol="0"/>
          <a:lstStyle/>
          <a:p>
            <a:endParaRPr/>
          </a:p>
        </p:txBody>
      </p:sp>
      <p:sp>
        <p:nvSpPr>
          <p:cNvPr id="14" name="object 14"/>
          <p:cNvSpPr/>
          <p:nvPr/>
        </p:nvSpPr>
        <p:spPr>
          <a:xfrm>
            <a:off x="19137814" y="10104404"/>
            <a:ext cx="966469" cy="157480"/>
          </a:xfrm>
          <a:custGeom>
            <a:avLst/>
            <a:gdLst/>
            <a:ahLst/>
            <a:cxnLst/>
            <a:rect l="l" t="t" r="r" b="b"/>
            <a:pathLst>
              <a:path w="966469" h="157479">
                <a:moveTo>
                  <a:pt x="966284" y="0"/>
                </a:moveTo>
                <a:lnTo>
                  <a:pt x="966284" y="157063"/>
                </a:lnTo>
                <a:lnTo>
                  <a:pt x="0" y="157063"/>
                </a:lnTo>
                <a:lnTo>
                  <a:pt x="0" y="0"/>
                </a:lnTo>
                <a:lnTo>
                  <a:pt x="966284" y="0"/>
                </a:lnTo>
                <a:close/>
              </a:path>
            </a:pathLst>
          </a:custGeom>
          <a:solidFill>
            <a:srgbClr val="E93240"/>
          </a:solidFill>
        </p:spPr>
        <p:txBody>
          <a:bodyPr wrap="square" lIns="0" tIns="0" rIns="0" bIns="0" rtlCol="0"/>
          <a:lstStyle/>
          <a:p>
            <a:endParaRPr/>
          </a:p>
        </p:txBody>
      </p:sp>
      <p:sp>
        <p:nvSpPr>
          <p:cNvPr id="15" name="object 15"/>
          <p:cNvSpPr/>
          <p:nvPr/>
        </p:nvSpPr>
        <p:spPr>
          <a:xfrm>
            <a:off x="1047088" y="10104404"/>
            <a:ext cx="15146019" cy="157480"/>
          </a:xfrm>
          <a:custGeom>
            <a:avLst/>
            <a:gdLst/>
            <a:ahLst/>
            <a:cxnLst/>
            <a:rect l="l" t="t" r="r" b="b"/>
            <a:pathLst>
              <a:path w="15146019" h="157479">
                <a:moveTo>
                  <a:pt x="15145748" y="0"/>
                </a:moveTo>
                <a:lnTo>
                  <a:pt x="0" y="0"/>
                </a:lnTo>
                <a:lnTo>
                  <a:pt x="0" y="157063"/>
                </a:lnTo>
                <a:lnTo>
                  <a:pt x="15145748" y="157063"/>
                </a:lnTo>
                <a:lnTo>
                  <a:pt x="15145748" y="0"/>
                </a:lnTo>
                <a:close/>
              </a:path>
            </a:pathLst>
          </a:custGeom>
          <a:solidFill>
            <a:srgbClr val="E93240"/>
          </a:solidFill>
        </p:spPr>
        <p:txBody>
          <a:bodyPr wrap="square" lIns="0" tIns="0" rIns="0" bIns="0" rtlCol="0"/>
          <a:lstStyle/>
          <a:p>
            <a:endParaRPr/>
          </a:p>
        </p:txBody>
      </p:sp>
      <p:sp>
        <p:nvSpPr>
          <p:cNvPr id="16" name="object 16"/>
          <p:cNvSpPr txBox="1">
            <a:spLocks noGrp="1"/>
          </p:cNvSpPr>
          <p:nvPr>
            <p:ph type="title"/>
          </p:nvPr>
        </p:nvSpPr>
        <p:spPr>
          <a:xfrm>
            <a:off x="923021" y="1988275"/>
            <a:ext cx="12970510" cy="750205"/>
          </a:xfrm>
          <a:prstGeom prst="rect">
            <a:avLst/>
          </a:prstGeom>
        </p:spPr>
        <p:txBody>
          <a:bodyPr vert="horz" wrap="square" lIns="0" tIns="11430" rIns="0" bIns="0" rtlCol="0">
            <a:spAutoFit/>
          </a:bodyPr>
          <a:lstStyle/>
          <a:p>
            <a:pPr marL="12700">
              <a:lnSpc>
                <a:spcPct val="100000"/>
              </a:lnSpc>
              <a:spcBef>
                <a:spcPts val="90"/>
              </a:spcBef>
            </a:pPr>
            <a:r>
              <a:rPr lang="en-GB" sz="4750" spc="55" dirty="0">
                <a:latin typeface="+mj-lt"/>
              </a:rPr>
              <a:t>Overall Aim of Course</a:t>
            </a:r>
            <a:endParaRPr sz="4750"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0F5C4-98D4-8A23-7A99-40EF23EEB11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3D89275-8A12-7407-3205-B16E3132D41C}"/>
              </a:ext>
            </a:extLst>
          </p:cNvPr>
          <p:cNvSpPr/>
          <p:nvPr/>
        </p:nvSpPr>
        <p:spPr>
          <a:xfrm>
            <a:off x="16264782"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E93240"/>
          </a:solidFill>
        </p:spPr>
        <p:txBody>
          <a:bodyPr wrap="square" lIns="0" tIns="0" rIns="0" bIns="0" rtlCol="0"/>
          <a:lstStyle/>
          <a:p>
            <a:endParaRPr/>
          </a:p>
        </p:txBody>
      </p:sp>
      <p:sp>
        <p:nvSpPr>
          <p:cNvPr id="3" name="object 3">
            <a:extLst>
              <a:ext uri="{FF2B5EF4-FFF2-40B4-BE49-F238E27FC236}">
                <a16:creationId xmlns:a16="http://schemas.microsoft.com/office/drawing/2014/main" id="{AE6CF239-4906-FA17-CAE2-3751E4B32BA5}"/>
              </a:ext>
            </a:extLst>
          </p:cNvPr>
          <p:cNvSpPr/>
          <p:nvPr/>
        </p:nvSpPr>
        <p:spPr>
          <a:xfrm>
            <a:off x="1698082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24AC6A"/>
          </a:solidFill>
        </p:spPr>
        <p:txBody>
          <a:bodyPr wrap="square" lIns="0" tIns="0" rIns="0" bIns="0" rtlCol="0"/>
          <a:lstStyle/>
          <a:p>
            <a:endParaRPr/>
          </a:p>
        </p:txBody>
      </p:sp>
      <p:sp>
        <p:nvSpPr>
          <p:cNvPr id="4" name="object 4">
            <a:extLst>
              <a:ext uri="{FF2B5EF4-FFF2-40B4-BE49-F238E27FC236}">
                <a16:creationId xmlns:a16="http://schemas.microsoft.com/office/drawing/2014/main" id="{A46D6D22-E527-BCF9-7F74-115F523C7672}"/>
              </a:ext>
            </a:extLst>
          </p:cNvPr>
          <p:cNvSpPr/>
          <p:nvPr/>
        </p:nvSpPr>
        <p:spPr>
          <a:xfrm>
            <a:off x="1769685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F69D00"/>
          </a:solidFill>
        </p:spPr>
        <p:txBody>
          <a:bodyPr wrap="square" lIns="0" tIns="0" rIns="0" bIns="0" rtlCol="0"/>
          <a:lstStyle/>
          <a:p>
            <a:endParaRPr/>
          </a:p>
        </p:txBody>
      </p:sp>
      <p:sp>
        <p:nvSpPr>
          <p:cNvPr id="5" name="object 5">
            <a:extLst>
              <a:ext uri="{FF2B5EF4-FFF2-40B4-BE49-F238E27FC236}">
                <a16:creationId xmlns:a16="http://schemas.microsoft.com/office/drawing/2014/main" id="{5F91140D-3550-54FD-F5FF-57DF9F43A058}"/>
              </a:ext>
            </a:extLst>
          </p:cNvPr>
          <p:cNvSpPr/>
          <p:nvPr/>
        </p:nvSpPr>
        <p:spPr>
          <a:xfrm>
            <a:off x="18412905"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0095B6"/>
          </a:solidFill>
        </p:spPr>
        <p:txBody>
          <a:bodyPr wrap="square" lIns="0" tIns="0" rIns="0" bIns="0" rtlCol="0"/>
          <a:lstStyle/>
          <a:p>
            <a:endParaRPr/>
          </a:p>
        </p:txBody>
      </p:sp>
      <p:sp>
        <p:nvSpPr>
          <p:cNvPr id="6" name="object 6">
            <a:extLst>
              <a:ext uri="{FF2B5EF4-FFF2-40B4-BE49-F238E27FC236}">
                <a16:creationId xmlns:a16="http://schemas.microsoft.com/office/drawing/2014/main" id="{F251D949-2162-BF5B-0FF3-2C366A554901}"/>
              </a:ext>
            </a:extLst>
          </p:cNvPr>
          <p:cNvSpPr/>
          <p:nvPr/>
        </p:nvSpPr>
        <p:spPr>
          <a:xfrm>
            <a:off x="19137814" y="10104404"/>
            <a:ext cx="966469" cy="157480"/>
          </a:xfrm>
          <a:custGeom>
            <a:avLst/>
            <a:gdLst/>
            <a:ahLst/>
            <a:cxnLst/>
            <a:rect l="l" t="t" r="r" b="b"/>
            <a:pathLst>
              <a:path w="966469" h="157479">
                <a:moveTo>
                  <a:pt x="966284" y="0"/>
                </a:moveTo>
                <a:lnTo>
                  <a:pt x="966284" y="157063"/>
                </a:lnTo>
                <a:lnTo>
                  <a:pt x="0" y="157063"/>
                </a:lnTo>
                <a:lnTo>
                  <a:pt x="0" y="0"/>
                </a:lnTo>
                <a:lnTo>
                  <a:pt x="966284" y="0"/>
                </a:lnTo>
                <a:close/>
              </a:path>
            </a:pathLst>
          </a:custGeom>
          <a:solidFill>
            <a:srgbClr val="E93240"/>
          </a:solidFill>
        </p:spPr>
        <p:txBody>
          <a:bodyPr wrap="square" lIns="0" tIns="0" rIns="0" bIns="0" rtlCol="0"/>
          <a:lstStyle/>
          <a:p>
            <a:endParaRPr/>
          </a:p>
        </p:txBody>
      </p:sp>
      <p:sp>
        <p:nvSpPr>
          <p:cNvPr id="7" name="object 7">
            <a:extLst>
              <a:ext uri="{FF2B5EF4-FFF2-40B4-BE49-F238E27FC236}">
                <a16:creationId xmlns:a16="http://schemas.microsoft.com/office/drawing/2014/main" id="{B9264591-7595-5F1C-F932-E907E765ACDF}"/>
              </a:ext>
            </a:extLst>
          </p:cNvPr>
          <p:cNvSpPr/>
          <p:nvPr/>
        </p:nvSpPr>
        <p:spPr>
          <a:xfrm>
            <a:off x="1047088" y="10104404"/>
            <a:ext cx="15146019" cy="157480"/>
          </a:xfrm>
          <a:custGeom>
            <a:avLst/>
            <a:gdLst/>
            <a:ahLst/>
            <a:cxnLst/>
            <a:rect l="l" t="t" r="r" b="b"/>
            <a:pathLst>
              <a:path w="15146019" h="157479">
                <a:moveTo>
                  <a:pt x="15145748" y="0"/>
                </a:moveTo>
                <a:lnTo>
                  <a:pt x="0" y="0"/>
                </a:lnTo>
                <a:lnTo>
                  <a:pt x="0" y="157063"/>
                </a:lnTo>
                <a:lnTo>
                  <a:pt x="15145748" y="157063"/>
                </a:lnTo>
                <a:lnTo>
                  <a:pt x="15145748" y="0"/>
                </a:lnTo>
                <a:close/>
              </a:path>
            </a:pathLst>
          </a:custGeom>
          <a:solidFill>
            <a:srgbClr val="E93240"/>
          </a:solidFill>
        </p:spPr>
        <p:txBody>
          <a:bodyPr wrap="square" lIns="0" tIns="0" rIns="0" bIns="0" rtlCol="0"/>
          <a:lstStyle/>
          <a:p>
            <a:endParaRPr/>
          </a:p>
        </p:txBody>
      </p:sp>
      <p:sp>
        <p:nvSpPr>
          <p:cNvPr id="16" name="object 16">
            <a:extLst>
              <a:ext uri="{FF2B5EF4-FFF2-40B4-BE49-F238E27FC236}">
                <a16:creationId xmlns:a16="http://schemas.microsoft.com/office/drawing/2014/main" id="{02884DDC-97F4-3960-21BF-DAADBFE39925}"/>
              </a:ext>
            </a:extLst>
          </p:cNvPr>
          <p:cNvSpPr txBox="1"/>
          <p:nvPr/>
        </p:nvSpPr>
        <p:spPr>
          <a:xfrm>
            <a:off x="2534296" y="7974124"/>
            <a:ext cx="2385060" cy="853440"/>
          </a:xfrm>
          <a:prstGeom prst="rect">
            <a:avLst/>
          </a:prstGeom>
        </p:spPr>
        <p:txBody>
          <a:bodyPr vert="horz" wrap="square" lIns="0" tIns="16510" rIns="0" bIns="0" rtlCol="0">
            <a:spAutoFit/>
          </a:bodyPr>
          <a:lstStyle/>
          <a:p>
            <a:pPr>
              <a:lnSpc>
                <a:spcPct val="100000"/>
              </a:lnSpc>
              <a:spcBef>
                <a:spcPts val="130"/>
              </a:spcBef>
            </a:pPr>
            <a:r>
              <a:rPr sz="5400" b="1" spc="225" dirty="0">
                <a:solidFill>
                  <a:srgbClr val="FFFFFF"/>
                </a:solidFill>
                <a:latin typeface="Calibri"/>
                <a:cs typeface="Calibri"/>
              </a:rPr>
              <a:t>£26.5M</a:t>
            </a:r>
            <a:endParaRPr sz="5400">
              <a:latin typeface="Calibri"/>
              <a:cs typeface="Calibri"/>
            </a:endParaRPr>
          </a:p>
        </p:txBody>
      </p:sp>
      <p:sp>
        <p:nvSpPr>
          <p:cNvPr id="22" name="object 22">
            <a:extLst>
              <a:ext uri="{FF2B5EF4-FFF2-40B4-BE49-F238E27FC236}">
                <a16:creationId xmlns:a16="http://schemas.microsoft.com/office/drawing/2014/main" id="{E7A1E98D-8FCB-6EED-B123-8189C24A00FE}"/>
              </a:ext>
            </a:extLst>
          </p:cNvPr>
          <p:cNvSpPr txBox="1"/>
          <p:nvPr/>
        </p:nvSpPr>
        <p:spPr>
          <a:xfrm>
            <a:off x="5032214" y="7572313"/>
            <a:ext cx="898525" cy="467359"/>
          </a:xfrm>
          <a:prstGeom prst="rect">
            <a:avLst/>
          </a:prstGeom>
        </p:spPr>
        <p:txBody>
          <a:bodyPr vert="horz" wrap="square" lIns="0" tIns="12065" rIns="0" bIns="0" rtlCol="0">
            <a:spAutoFit/>
          </a:bodyPr>
          <a:lstStyle/>
          <a:p>
            <a:pPr>
              <a:lnSpc>
                <a:spcPct val="100000"/>
              </a:lnSpc>
              <a:spcBef>
                <a:spcPts val="95"/>
              </a:spcBef>
            </a:pPr>
            <a:r>
              <a:rPr sz="2900" b="1" spc="75" dirty="0">
                <a:solidFill>
                  <a:srgbClr val="FFFFFF"/>
                </a:solidFill>
                <a:latin typeface="Calibri"/>
                <a:cs typeface="Calibri"/>
              </a:rPr>
              <a:t>+24</a:t>
            </a:r>
            <a:endParaRPr sz="2900" dirty="0">
              <a:latin typeface="Calibri"/>
              <a:cs typeface="Calibri"/>
            </a:endParaRPr>
          </a:p>
        </p:txBody>
      </p:sp>
      <p:sp>
        <p:nvSpPr>
          <p:cNvPr id="24" name="object 24">
            <a:extLst>
              <a:ext uri="{FF2B5EF4-FFF2-40B4-BE49-F238E27FC236}">
                <a16:creationId xmlns:a16="http://schemas.microsoft.com/office/drawing/2014/main" id="{8AFE5BD2-0496-8BFF-265D-0DA0ED35C97D}"/>
              </a:ext>
            </a:extLst>
          </p:cNvPr>
          <p:cNvSpPr txBox="1"/>
          <p:nvPr/>
        </p:nvSpPr>
        <p:spPr>
          <a:xfrm>
            <a:off x="14479209" y="7572313"/>
            <a:ext cx="878840" cy="467359"/>
          </a:xfrm>
          <a:prstGeom prst="rect">
            <a:avLst/>
          </a:prstGeom>
        </p:spPr>
        <p:txBody>
          <a:bodyPr vert="horz" wrap="square" lIns="0" tIns="12065" rIns="0" bIns="0" rtlCol="0">
            <a:spAutoFit/>
          </a:bodyPr>
          <a:lstStyle/>
          <a:p>
            <a:pPr marL="12700">
              <a:lnSpc>
                <a:spcPct val="100000"/>
              </a:lnSpc>
              <a:spcBef>
                <a:spcPts val="95"/>
              </a:spcBef>
            </a:pPr>
            <a:r>
              <a:rPr sz="2900" b="1" spc="-20" dirty="0">
                <a:solidFill>
                  <a:srgbClr val="FFFFFF"/>
                </a:solidFill>
                <a:latin typeface="Calibri"/>
                <a:cs typeface="Calibri"/>
              </a:rPr>
              <a:t>+12%</a:t>
            </a:r>
            <a:endParaRPr sz="2900" dirty="0">
              <a:latin typeface="Calibri"/>
              <a:cs typeface="Calibri"/>
            </a:endParaRPr>
          </a:p>
        </p:txBody>
      </p:sp>
      <p:sp>
        <p:nvSpPr>
          <p:cNvPr id="8" name="Title 1">
            <a:extLst>
              <a:ext uri="{FF2B5EF4-FFF2-40B4-BE49-F238E27FC236}">
                <a16:creationId xmlns:a16="http://schemas.microsoft.com/office/drawing/2014/main" id="{01A7534B-9DBE-529A-3333-31F38728CC13}"/>
              </a:ext>
            </a:extLst>
          </p:cNvPr>
          <p:cNvSpPr>
            <a:spLocks noGrp="1"/>
          </p:cNvSpPr>
          <p:nvPr>
            <p:ph type="title"/>
          </p:nvPr>
        </p:nvSpPr>
        <p:spPr>
          <a:xfrm>
            <a:off x="603250" y="396875"/>
            <a:ext cx="15450688" cy="2600712"/>
          </a:xfrm>
        </p:spPr>
        <p:txBody>
          <a:bodyPr/>
          <a:lstStyle/>
          <a:p>
            <a:r>
              <a:rPr lang="en-GB" sz="5400" b="1" spc="90" dirty="0">
                <a:solidFill>
                  <a:srgbClr val="E93240"/>
                </a:solidFill>
                <a:latin typeface="+mj-lt"/>
                <a:cs typeface="Calibri"/>
              </a:rPr>
              <a:t>Introduction to Eye Care</a:t>
            </a:r>
            <a:br>
              <a:rPr lang="en-GB" sz="9600" dirty="0">
                <a:solidFill>
                  <a:srgbClr val="E93240"/>
                </a:solidFill>
                <a:latin typeface="+mj-lt"/>
                <a:cs typeface="Calibri"/>
              </a:rPr>
            </a:br>
            <a:endParaRPr lang="en-GB" dirty="0"/>
          </a:p>
        </p:txBody>
      </p:sp>
      <p:sp>
        <p:nvSpPr>
          <p:cNvPr id="9" name="Text Placeholder 2">
            <a:extLst>
              <a:ext uri="{FF2B5EF4-FFF2-40B4-BE49-F238E27FC236}">
                <a16:creationId xmlns:a16="http://schemas.microsoft.com/office/drawing/2014/main" id="{85897254-172A-DE95-DD56-C8473109363C}"/>
              </a:ext>
            </a:extLst>
          </p:cNvPr>
          <p:cNvSpPr>
            <a:spLocks noGrp="1"/>
          </p:cNvSpPr>
          <p:nvPr>
            <p:ph type="body" idx="1"/>
          </p:nvPr>
        </p:nvSpPr>
        <p:spPr>
          <a:xfrm>
            <a:off x="603250" y="1417214"/>
            <a:ext cx="18139492" cy="4878259"/>
          </a:xfrm>
        </p:spPr>
        <p:txBody>
          <a:bodyPr/>
          <a:lstStyle/>
          <a:p>
            <a:pPr marL="457200" indent="-457200">
              <a:buFont typeface="Arial" panose="020B0604020202020204" pitchFamily="34" charset="0"/>
              <a:buChar char="•"/>
            </a:pPr>
            <a:r>
              <a:rPr lang="en-US" sz="2800" dirty="0"/>
              <a:t>£120m + Eye Market Category Value seeing a large increase in shopper /patient numbers driven by:</a:t>
            </a:r>
          </a:p>
          <a:p>
            <a:endParaRPr lang="en-US" sz="1400" dirty="0"/>
          </a:p>
          <a:p>
            <a:pPr marL="1371600" lvl="2" indent="-457200">
              <a:buFont typeface="+mj-lt"/>
              <a:buAutoNum type="arabicPeriod"/>
            </a:pPr>
            <a:r>
              <a:rPr lang="en-US" dirty="0"/>
              <a:t>Ageing Population</a:t>
            </a:r>
          </a:p>
          <a:p>
            <a:pPr marL="1371600" lvl="2" indent="-457200">
              <a:buFont typeface="+mj-lt"/>
              <a:buAutoNum type="arabicPeriod"/>
            </a:pPr>
            <a:r>
              <a:rPr lang="en-US" dirty="0"/>
              <a:t>Daily Screen Usage +6 Hours</a:t>
            </a:r>
          </a:p>
          <a:p>
            <a:pPr marL="1371600" lvl="2" indent="-457200">
              <a:buFont typeface="+mj-lt"/>
              <a:buAutoNum type="arabicPeriod"/>
            </a:pPr>
            <a:r>
              <a:rPr lang="en-US" dirty="0"/>
              <a:t>Contact Lens Use</a:t>
            </a:r>
          </a:p>
          <a:p>
            <a:pPr marL="1371600" lvl="2" indent="-457200">
              <a:buFont typeface="+mj-lt"/>
              <a:buAutoNum type="arabicPeriod"/>
            </a:pPr>
            <a:r>
              <a:rPr lang="en-US" dirty="0"/>
              <a:t>Corrective Eye Surgery</a:t>
            </a:r>
          </a:p>
          <a:p>
            <a:endParaRPr lang="en-US" sz="1400" dirty="0"/>
          </a:p>
          <a:p>
            <a:pPr marL="457200" indent="-457200">
              <a:buFont typeface="Arial" panose="020B0604020202020204" pitchFamily="34" charset="0"/>
              <a:buChar char="•"/>
            </a:pPr>
            <a:r>
              <a:rPr lang="en-US" sz="2800" dirty="0"/>
              <a:t>Different options within this category</a:t>
            </a:r>
          </a:p>
          <a:p>
            <a:pPr marL="457200" indent="-457200">
              <a:buFont typeface="Arial" panose="020B0604020202020204" pitchFamily="34" charset="0"/>
              <a:buChar char="•"/>
            </a:pPr>
            <a:endParaRPr lang="en-US" sz="1400" dirty="0"/>
          </a:p>
          <a:p>
            <a:pPr marL="1428750" lvl="2" indent="-514350">
              <a:buFont typeface="+mj-lt"/>
              <a:buAutoNum type="arabicPeriod"/>
            </a:pPr>
            <a:r>
              <a:rPr lang="en-US" dirty="0"/>
              <a:t>Dry Eye Treatment</a:t>
            </a:r>
          </a:p>
          <a:p>
            <a:pPr marL="1428750" lvl="2" indent="-514350">
              <a:buFont typeface="+mj-lt"/>
              <a:buAutoNum type="arabicPeriod"/>
            </a:pPr>
            <a:r>
              <a:rPr lang="en-US" dirty="0"/>
              <a:t>Eye Hygiene</a:t>
            </a:r>
          </a:p>
          <a:p>
            <a:pPr marL="1428750" lvl="2" indent="-514350">
              <a:buFont typeface="+mj-lt"/>
              <a:buAutoNum type="arabicPeriod"/>
            </a:pPr>
            <a:r>
              <a:rPr lang="en-US" dirty="0"/>
              <a:t>Allergy and Irritated Eyes</a:t>
            </a:r>
          </a:p>
          <a:p>
            <a:pPr marL="1428750" lvl="2" indent="-514350">
              <a:buFont typeface="+mj-lt"/>
              <a:buAutoNum type="arabicPeriod"/>
            </a:pPr>
            <a:r>
              <a:rPr lang="en-US" dirty="0"/>
              <a:t>Eye Infections</a:t>
            </a:r>
          </a:p>
          <a:p>
            <a:endParaRPr lang="en-US" sz="1400" dirty="0"/>
          </a:p>
          <a:p>
            <a:pPr marL="457200" indent="-457200">
              <a:buFont typeface="Arial" panose="020B0604020202020204" pitchFamily="34" charset="0"/>
              <a:buChar char="•"/>
            </a:pPr>
            <a:r>
              <a:rPr lang="en-US" sz="2800" dirty="0"/>
              <a:t>Preservative Free – Growing Share in a growing market</a:t>
            </a:r>
          </a:p>
          <a:p>
            <a:pPr marL="457200" indent="-457200">
              <a:buFont typeface="Arial" panose="020B0604020202020204" pitchFamily="34" charset="0"/>
              <a:buChar char="•"/>
            </a:pPr>
            <a:endParaRPr lang="en-GB" dirty="0"/>
          </a:p>
        </p:txBody>
      </p:sp>
      <p:pic>
        <p:nvPicPr>
          <p:cNvPr id="11" name="Picture 10">
            <a:extLst>
              <a:ext uri="{FF2B5EF4-FFF2-40B4-BE49-F238E27FC236}">
                <a16:creationId xmlns:a16="http://schemas.microsoft.com/office/drawing/2014/main" id="{A0871002-4080-F350-9569-0054D3F939C0}"/>
              </a:ext>
            </a:extLst>
          </p:cNvPr>
          <p:cNvPicPr>
            <a:picLocks noChangeAspect="1"/>
          </p:cNvPicPr>
          <p:nvPr/>
        </p:nvPicPr>
        <p:blipFill>
          <a:blip r:embed="rId2"/>
          <a:stretch>
            <a:fillRect/>
          </a:stretch>
        </p:blipFill>
        <p:spPr>
          <a:xfrm>
            <a:off x="0" y="5907411"/>
            <a:ext cx="15686087" cy="4133426"/>
          </a:xfrm>
          <a:prstGeom prst="rect">
            <a:avLst/>
          </a:prstGeom>
        </p:spPr>
      </p:pic>
    </p:spTree>
    <p:extLst>
      <p:ext uri="{BB962C8B-B14F-4D97-AF65-F5344CB8AC3E}">
        <p14:creationId xmlns:p14="http://schemas.microsoft.com/office/powerpoint/2010/main" val="93739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868B6-411A-8B5D-BEF7-10FAFB6036B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1E69224-782E-86BA-A0D5-748EA13B49B7}"/>
              </a:ext>
            </a:extLst>
          </p:cNvPr>
          <p:cNvSpPr/>
          <p:nvPr/>
        </p:nvSpPr>
        <p:spPr>
          <a:xfrm>
            <a:off x="16264782"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E93240"/>
          </a:solidFill>
        </p:spPr>
        <p:txBody>
          <a:bodyPr wrap="square" lIns="0" tIns="0" rIns="0" bIns="0" rtlCol="0"/>
          <a:lstStyle/>
          <a:p>
            <a:endParaRPr/>
          </a:p>
        </p:txBody>
      </p:sp>
      <p:sp>
        <p:nvSpPr>
          <p:cNvPr id="3" name="object 3">
            <a:extLst>
              <a:ext uri="{FF2B5EF4-FFF2-40B4-BE49-F238E27FC236}">
                <a16:creationId xmlns:a16="http://schemas.microsoft.com/office/drawing/2014/main" id="{6AC99F4B-19AD-61D3-B095-61B4BD36005D}"/>
              </a:ext>
            </a:extLst>
          </p:cNvPr>
          <p:cNvSpPr/>
          <p:nvPr/>
        </p:nvSpPr>
        <p:spPr>
          <a:xfrm>
            <a:off x="1698082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24AC6A"/>
          </a:solidFill>
        </p:spPr>
        <p:txBody>
          <a:bodyPr wrap="square" lIns="0" tIns="0" rIns="0" bIns="0" rtlCol="0"/>
          <a:lstStyle/>
          <a:p>
            <a:endParaRPr/>
          </a:p>
        </p:txBody>
      </p:sp>
      <p:sp>
        <p:nvSpPr>
          <p:cNvPr id="4" name="object 4">
            <a:extLst>
              <a:ext uri="{FF2B5EF4-FFF2-40B4-BE49-F238E27FC236}">
                <a16:creationId xmlns:a16="http://schemas.microsoft.com/office/drawing/2014/main" id="{382D0BE8-6EB4-4C11-1AF3-020C73FF54EB}"/>
              </a:ext>
            </a:extLst>
          </p:cNvPr>
          <p:cNvSpPr/>
          <p:nvPr/>
        </p:nvSpPr>
        <p:spPr>
          <a:xfrm>
            <a:off x="1769685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F69D00"/>
          </a:solidFill>
        </p:spPr>
        <p:txBody>
          <a:bodyPr wrap="square" lIns="0" tIns="0" rIns="0" bIns="0" rtlCol="0"/>
          <a:lstStyle/>
          <a:p>
            <a:endParaRPr/>
          </a:p>
        </p:txBody>
      </p:sp>
      <p:sp>
        <p:nvSpPr>
          <p:cNvPr id="5" name="object 5">
            <a:extLst>
              <a:ext uri="{FF2B5EF4-FFF2-40B4-BE49-F238E27FC236}">
                <a16:creationId xmlns:a16="http://schemas.microsoft.com/office/drawing/2014/main" id="{5FE3444D-9154-50B5-E182-DCCFED6F812F}"/>
              </a:ext>
            </a:extLst>
          </p:cNvPr>
          <p:cNvSpPr/>
          <p:nvPr/>
        </p:nvSpPr>
        <p:spPr>
          <a:xfrm>
            <a:off x="18412905"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0095B6"/>
          </a:solidFill>
        </p:spPr>
        <p:txBody>
          <a:bodyPr wrap="square" lIns="0" tIns="0" rIns="0" bIns="0" rtlCol="0"/>
          <a:lstStyle/>
          <a:p>
            <a:endParaRPr/>
          </a:p>
        </p:txBody>
      </p:sp>
      <p:sp>
        <p:nvSpPr>
          <p:cNvPr id="6" name="object 6">
            <a:extLst>
              <a:ext uri="{FF2B5EF4-FFF2-40B4-BE49-F238E27FC236}">
                <a16:creationId xmlns:a16="http://schemas.microsoft.com/office/drawing/2014/main" id="{E3FCF9EE-75A8-66EF-4A97-1BBD24D25AC5}"/>
              </a:ext>
            </a:extLst>
          </p:cNvPr>
          <p:cNvSpPr/>
          <p:nvPr/>
        </p:nvSpPr>
        <p:spPr>
          <a:xfrm>
            <a:off x="19137814" y="10104404"/>
            <a:ext cx="966469" cy="157480"/>
          </a:xfrm>
          <a:custGeom>
            <a:avLst/>
            <a:gdLst/>
            <a:ahLst/>
            <a:cxnLst/>
            <a:rect l="l" t="t" r="r" b="b"/>
            <a:pathLst>
              <a:path w="966469" h="157479">
                <a:moveTo>
                  <a:pt x="966284" y="0"/>
                </a:moveTo>
                <a:lnTo>
                  <a:pt x="966284" y="157063"/>
                </a:lnTo>
                <a:lnTo>
                  <a:pt x="0" y="157063"/>
                </a:lnTo>
                <a:lnTo>
                  <a:pt x="0" y="0"/>
                </a:lnTo>
                <a:lnTo>
                  <a:pt x="966284" y="0"/>
                </a:lnTo>
                <a:close/>
              </a:path>
            </a:pathLst>
          </a:custGeom>
          <a:solidFill>
            <a:srgbClr val="E93240"/>
          </a:solidFill>
        </p:spPr>
        <p:txBody>
          <a:bodyPr wrap="square" lIns="0" tIns="0" rIns="0" bIns="0" rtlCol="0"/>
          <a:lstStyle/>
          <a:p>
            <a:endParaRPr/>
          </a:p>
        </p:txBody>
      </p:sp>
      <p:sp>
        <p:nvSpPr>
          <p:cNvPr id="7" name="object 7">
            <a:extLst>
              <a:ext uri="{FF2B5EF4-FFF2-40B4-BE49-F238E27FC236}">
                <a16:creationId xmlns:a16="http://schemas.microsoft.com/office/drawing/2014/main" id="{D9808439-BF2B-1CD3-E3C5-44F1D77109DC}"/>
              </a:ext>
            </a:extLst>
          </p:cNvPr>
          <p:cNvSpPr/>
          <p:nvPr/>
        </p:nvSpPr>
        <p:spPr>
          <a:xfrm>
            <a:off x="1047088" y="10104404"/>
            <a:ext cx="15146019" cy="157480"/>
          </a:xfrm>
          <a:custGeom>
            <a:avLst/>
            <a:gdLst/>
            <a:ahLst/>
            <a:cxnLst/>
            <a:rect l="l" t="t" r="r" b="b"/>
            <a:pathLst>
              <a:path w="15146019" h="157479">
                <a:moveTo>
                  <a:pt x="15145748" y="0"/>
                </a:moveTo>
                <a:lnTo>
                  <a:pt x="0" y="0"/>
                </a:lnTo>
                <a:lnTo>
                  <a:pt x="0" y="157063"/>
                </a:lnTo>
                <a:lnTo>
                  <a:pt x="15145748" y="157063"/>
                </a:lnTo>
                <a:lnTo>
                  <a:pt x="15145748" y="0"/>
                </a:lnTo>
                <a:close/>
              </a:path>
            </a:pathLst>
          </a:custGeom>
          <a:solidFill>
            <a:srgbClr val="E93240"/>
          </a:solidFill>
        </p:spPr>
        <p:txBody>
          <a:bodyPr wrap="square" lIns="0" tIns="0" rIns="0" bIns="0" rtlCol="0"/>
          <a:lstStyle/>
          <a:p>
            <a:endParaRPr/>
          </a:p>
        </p:txBody>
      </p:sp>
      <p:sp>
        <p:nvSpPr>
          <p:cNvPr id="16" name="object 16">
            <a:extLst>
              <a:ext uri="{FF2B5EF4-FFF2-40B4-BE49-F238E27FC236}">
                <a16:creationId xmlns:a16="http://schemas.microsoft.com/office/drawing/2014/main" id="{61CF8123-3060-27FD-536B-D5C98B4D627C}"/>
              </a:ext>
            </a:extLst>
          </p:cNvPr>
          <p:cNvSpPr txBox="1"/>
          <p:nvPr/>
        </p:nvSpPr>
        <p:spPr>
          <a:xfrm>
            <a:off x="2534296" y="7974124"/>
            <a:ext cx="2385060" cy="853440"/>
          </a:xfrm>
          <a:prstGeom prst="rect">
            <a:avLst/>
          </a:prstGeom>
        </p:spPr>
        <p:txBody>
          <a:bodyPr vert="horz" wrap="square" lIns="0" tIns="16510" rIns="0" bIns="0" rtlCol="0">
            <a:spAutoFit/>
          </a:bodyPr>
          <a:lstStyle/>
          <a:p>
            <a:pPr>
              <a:lnSpc>
                <a:spcPct val="100000"/>
              </a:lnSpc>
              <a:spcBef>
                <a:spcPts val="130"/>
              </a:spcBef>
            </a:pPr>
            <a:r>
              <a:rPr sz="5400" b="1" spc="225" dirty="0">
                <a:solidFill>
                  <a:srgbClr val="FFFFFF"/>
                </a:solidFill>
                <a:latin typeface="Calibri"/>
                <a:cs typeface="Calibri"/>
              </a:rPr>
              <a:t>£26.5M</a:t>
            </a:r>
            <a:endParaRPr sz="5400">
              <a:latin typeface="Calibri"/>
              <a:cs typeface="Calibri"/>
            </a:endParaRPr>
          </a:p>
        </p:txBody>
      </p:sp>
      <p:sp>
        <p:nvSpPr>
          <p:cNvPr id="22" name="object 22">
            <a:extLst>
              <a:ext uri="{FF2B5EF4-FFF2-40B4-BE49-F238E27FC236}">
                <a16:creationId xmlns:a16="http://schemas.microsoft.com/office/drawing/2014/main" id="{D6FB4C6B-DE5A-70C5-B4BC-56FEBA4E42DC}"/>
              </a:ext>
            </a:extLst>
          </p:cNvPr>
          <p:cNvSpPr txBox="1"/>
          <p:nvPr/>
        </p:nvSpPr>
        <p:spPr>
          <a:xfrm>
            <a:off x="5032214" y="7572313"/>
            <a:ext cx="898525" cy="467359"/>
          </a:xfrm>
          <a:prstGeom prst="rect">
            <a:avLst/>
          </a:prstGeom>
        </p:spPr>
        <p:txBody>
          <a:bodyPr vert="horz" wrap="square" lIns="0" tIns="12065" rIns="0" bIns="0" rtlCol="0">
            <a:spAutoFit/>
          </a:bodyPr>
          <a:lstStyle/>
          <a:p>
            <a:pPr>
              <a:lnSpc>
                <a:spcPct val="100000"/>
              </a:lnSpc>
              <a:spcBef>
                <a:spcPts val="95"/>
              </a:spcBef>
            </a:pPr>
            <a:r>
              <a:rPr sz="2900" b="1" spc="75" dirty="0">
                <a:solidFill>
                  <a:srgbClr val="FFFFFF"/>
                </a:solidFill>
                <a:latin typeface="Calibri"/>
                <a:cs typeface="Calibri"/>
              </a:rPr>
              <a:t>+24</a:t>
            </a:r>
            <a:endParaRPr sz="2900" dirty="0">
              <a:latin typeface="Calibri"/>
              <a:cs typeface="Calibri"/>
            </a:endParaRPr>
          </a:p>
        </p:txBody>
      </p:sp>
      <p:sp>
        <p:nvSpPr>
          <p:cNvPr id="24" name="object 24">
            <a:extLst>
              <a:ext uri="{FF2B5EF4-FFF2-40B4-BE49-F238E27FC236}">
                <a16:creationId xmlns:a16="http://schemas.microsoft.com/office/drawing/2014/main" id="{569A7817-6087-825C-9EDD-2459B2DD07CD}"/>
              </a:ext>
            </a:extLst>
          </p:cNvPr>
          <p:cNvSpPr txBox="1"/>
          <p:nvPr/>
        </p:nvSpPr>
        <p:spPr>
          <a:xfrm>
            <a:off x="14479209" y="7572313"/>
            <a:ext cx="878840" cy="467359"/>
          </a:xfrm>
          <a:prstGeom prst="rect">
            <a:avLst/>
          </a:prstGeom>
        </p:spPr>
        <p:txBody>
          <a:bodyPr vert="horz" wrap="square" lIns="0" tIns="12065" rIns="0" bIns="0" rtlCol="0">
            <a:spAutoFit/>
          </a:bodyPr>
          <a:lstStyle/>
          <a:p>
            <a:pPr marL="12700">
              <a:lnSpc>
                <a:spcPct val="100000"/>
              </a:lnSpc>
              <a:spcBef>
                <a:spcPts val="95"/>
              </a:spcBef>
            </a:pPr>
            <a:r>
              <a:rPr sz="2900" b="1" spc="-20" dirty="0">
                <a:solidFill>
                  <a:srgbClr val="FFFFFF"/>
                </a:solidFill>
                <a:latin typeface="Calibri"/>
                <a:cs typeface="Calibri"/>
              </a:rPr>
              <a:t>+12%</a:t>
            </a:r>
            <a:endParaRPr sz="2900" dirty="0">
              <a:latin typeface="Calibri"/>
              <a:cs typeface="Calibri"/>
            </a:endParaRPr>
          </a:p>
        </p:txBody>
      </p:sp>
      <p:sp>
        <p:nvSpPr>
          <p:cNvPr id="28" name="object 3">
            <a:extLst>
              <a:ext uri="{FF2B5EF4-FFF2-40B4-BE49-F238E27FC236}">
                <a16:creationId xmlns:a16="http://schemas.microsoft.com/office/drawing/2014/main" id="{60A31073-A8C1-77F0-D1C4-B8390E1EEDE7}"/>
              </a:ext>
            </a:extLst>
          </p:cNvPr>
          <p:cNvSpPr txBox="1"/>
          <p:nvPr/>
        </p:nvSpPr>
        <p:spPr>
          <a:xfrm>
            <a:off x="1067777" y="283982"/>
            <a:ext cx="7860749" cy="759694"/>
          </a:xfrm>
          <a:prstGeom prst="rect">
            <a:avLst/>
          </a:prstGeom>
        </p:spPr>
        <p:txBody>
          <a:bodyPr vert="horz" wrap="square" lIns="0" tIns="116839" rIns="0" bIns="0" rtlCol="0">
            <a:spAutoFit/>
          </a:bodyPr>
          <a:lstStyle/>
          <a:p>
            <a:pPr marL="12700" marR="5080">
              <a:lnSpc>
                <a:spcPts val="4950"/>
              </a:lnSpc>
              <a:spcBef>
                <a:spcPts val="919"/>
              </a:spcBef>
            </a:pPr>
            <a:r>
              <a:rPr lang="en-GB" sz="4750" b="1" spc="90" dirty="0">
                <a:solidFill>
                  <a:srgbClr val="E93240"/>
                </a:solidFill>
                <a:latin typeface="+mj-lt"/>
                <a:cs typeface="Calibri"/>
              </a:rPr>
              <a:t>Dry Eye Disease</a:t>
            </a:r>
            <a:endParaRPr sz="4750" dirty="0">
              <a:solidFill>
                <a:srgbClr val="E93240"/>
              </a:solidFill>
              <a:latin typeface="+mj-lt"/>
              <a:cs typeface="Calibri"/>
            </a:endParaRPr>
          </a:p>
        </p:txBody>
      </p:sp>
      <p:sp>
        <p:nvSpPr>
          <p:cNvPr id="10" name="TextBox 9">
            <a:extLst>
              <a:ext uri="{FF2B5EF4-FFF2-40B4-BE49-F238E27FC236}">
                <a16:creationId xmlns:a16="http://schemas.microsoft.com/office/drawing/2014/main" id="{3706AB69-3347-DD47-CAE2-D1B86F1B55AA}"/>
              </a:ext>
            </a:extLst>
          </p:cNvPr>
          <p:cNvSpPr txBox="1"/>
          <p:nvPr/>
        </p:nvSpPr>
        <p:spPr>
          <a:xfrm>
            <a:off x="1023532" y="1189124"/>
            <a:ext cx="18356873" cy="2585323"/>
          </a:xfrm>
          <a:prstGeom prst="rect">
            <a:avLst/>
          </a:prstGeom>
          <a:noFill/>
        </p:spPr>
        <p:txBody>
          <a:bodyPr wrap="square" rtlCol="0">
            <a:spAutoFit/>
          </a:bodyPr>
          <a:lstStyle/>
          <a:p>
            <a:r>
              <a:rPr lang="en-GB" b="0" i="0" dirty="0">
                <a:solidFill>
                  <a:srgbClr val="080808"/>
                </a:solidFill>
                <a:effectLst/>
                <a:latin typeface="+mj-lt"/>
              </a:rPr>
              <a:t>Dry eye disease is a common condition that occurs when your tears aren't able to provide adequate lubrication for your eyes. Tears can be inadequate and unstable for many reasons. For example, dry eyes may occur if you don't produce enough tears or if you produce poor-quality tears. This tear instability leads to inflammation and damage of the eye's surface.</a:t>
            </a:r>
          </a:p>
          <a:p>
            <a:endParaRPr lang="en-GB" dirty="0">
              <a:solidFill>
                <a:srgbClr val="080808"/>
              </a:solidFill>
              <a:latin typeface="+mj-lt"/>
            </a:endParaRPr>
          </a:p>
          <a:p>
            <a:pPr algn="l">
              <a:buNone/>
            </a:pPr>
            <a:r>
              <a:rPr lang="en-GB" b="0" i="0" dirty="0">
                <a:solidFill>
                  <a:srgbClr val="080808"/>
                </a:solidFill>
                <a:effectLst/>
                <a:latin typeface="+mj-lt"/>
              </a:rPr>
              <a:t>Dry eyes feel uncomfortable. If you have dry eyes, your eyes may sting or burn. You may experience dry eyes in certain situations, such as on an airplane, in an air-conditioned room, while riding a bike or after looking at a computer screen for a few hours.</a:t>
            </a:r>
          </a:p>
          <a:p>
            <a:pPr algn="l"/>
            <a:endParaRPr lang="en-GB" b="0" i="0" dirty="0">
              <a:solidFill>
                <a:srgbClr val="080808"/>
              </a:solidFill>
              <a:effectLst/>
              <a:latin typeface="+mj-lt"/>
            </a:endParaRPr>
          </a:p>
          <a:p>
            <a:pPr algn="l"/>
            <a:r>
              <a:rPr lang="en-GB" b="0" i="0" dirty="0">
                <a:solidFill>
                  <a:srgbClr val="080808"/>
                </a:solidFill>
                <a:effectLst/>
                <a:latin typeface="+mj-lt"/>
              </a:rPr>
              <a:t>Treatments for dry eyes may make you more comfortable. These treatments can include lifestyle changes and eye drops. You'll likely need to take these measures indefinitely to control the symptoms of dry eyes.</a:t>
            </a:r>
          </a:p>
          <a:p>
            <a:endParaRPr lang="en-GB" dirty="0"/>
          </a:p>
        </p:txBody>
      </p:sp>
      <p:sp>
        <p:nvSpPr>
          <p:cNvPr id="12" name="TextBox 11">
            <a:extLst>
              <a:ext uri="{FF2B5EF4-FFF2-40B4-BE49-F238E27FC236}">
                <a16:creationId xmlns:a16="http://schemas.microsoft.com/office/drawing/2014/main" id="{3F4FB17A-57AA-619C-17FC-189C43984FAB}"/>
              </a:ext>
            </a:extLst>
          </p:cNvPr>
          <p:cNvSpPr txBox="1"/>
          <p:nvPr/>
        </p:nvSpPr>
        <p:spPr>
          <a:xfrm>
            <a:off x="908050" y="3690111"/>
            <a:ext cx="5867400" cy="7381508"/>
          </a:xfrm>
          <a:prstGeom prst="rect">
            <a:avLst/>
          </a:prstGeom>
          <a:noFill/>
        </p:spPr>
        <p:txBody>
          <a:bodyPr wrap="square" rtlCol="0">
            <a:spAutoFit/>
          </a:bodyPr>
          <a:lstStyle/>
          <a:p>
            <a:pPr marL="12700" marR="5080" algn="ctr">
              <a:lnSpc>
                <a:spcPts val="4950"/>
              </a:lnSpc>
              <a:spcBef>
                <a:spcPts val="919"/>
              </a:spcBef>
            </a:pPr>
            <a:r>
              <a:rPr lang="en-GB" sz="4400" b="1" spc="90" dirty="0">
                <a:solidFill>
                  <a:srgbClr val="E93240"/>
                </a:solidFill>
                <a:latin typeface="+mj-lt"/>
                <a:cs typeface="Calibri"/>
              </a:rPr>
              <a:t>Causes</a:t>
            </a:r>
            <a:endParaRPr lang="en-GB" sz="4400" dirty="0">
              <a:solidFill>
                <a:srgbClr val="E93240"/>
              </a:solidFill>
              <a:latin typeface="+mj-lt"/>
              <a:cs typeface="Calibri"/>
            </a:endParaRPr>
          </a:p>
          <a:p>
            <a:pPr marL="0" indent="0" algn="l">
              <a:buNone/>
            </a:pPr>
            <a:r>
              <a:rPr lang="en-US" b="0" i="0" dirty="0">
                <a:solidFill>
                  <a:srgbClr val="212B32"/>
                </a:solidFill>
                <a:effectLst/>
                <a:latin typeface="+mj-lt"/>
              </a:rPr>
              <a:t>You may be more likely to get dry eyes if:</a:t>
            </a:r>
          </a:p>
          <a:p>
            <a:pPr marL="0" indent="0" algn="l">
              <a:buNone/>
            </a:pPr>
            <a:endParaRPr lang="en-US" b="0" i="0" dirty="0">
              <a:solidFill>
                <a:srgbClr val="212B32"/>
              </a:solidFill>
              <a:effectLst/>
              <a:latin typeface="+mj-lt"/>
            </a:endParaRPr>
          </a:p>
          <a:p>
            <a:pPr marL="0" indent="0" algn="l">
              <a:buNone/>
            </a:pPr>
            <a:endParaRPr lang="en-US" b="0" i="0" dirty="0">
              <a:solidFill>
                <a:srgbClr val="212B32"/>
              </a:solidFill>
              <a:effectLst/>
              <a:latin typeface="+mj-lt"/>
            </a:endParaRPr>
          </a:p>
          <a:p>
            <a:pPr marL="285750" indent="-285750" algn="l">
              <a:lnSpc>
                <a:spcPct val="150000"/>
              </a:lnSpc>
              <a:buFont typeface="Courier New" panose="02070309020205020404" pitchFamily="49" charset="0"/>
              <a:buChar char="o"/>
            </a:pPr>
            <a:r>
              <a:rPr lang="en-US" b="0" i="0" dirty="0">
                <a:solidFill>
                  <a:srgbClr val="212B32"/>
                </a:solidFill>
                <a:effectLst/>
                <a:latin typeface="+mj-lt"/>
              </a:rPr>
              <a:t>you're over the age of 50</a:t>
            </a:r>
          </a:p>
          <a:p>
            <a:pPr marL="285750" indent="-285750" algn="l">
              <a:lnSpc>
                <a:spcPct val="150000"/>
              </a:lnSpc>
              <a:buFont typeface="Courier New" panose="02070309020205020404" pitchFamily="49" charset="0"/>
              <a:buChar char="o"/>
            </a:pPr>
            <a:r>
              <a:rPr lang="en-US" b="0" i="0" dirty="0">
                <a:solidFill>
                  <a:srgbClr val="212B32"/>
                </a:solidFill>
                <a:effectLst/>
                <a:latin typeface="+mj-lt"/>
              </a:rPr>
              <a:t>you wear contact lenses</a:t>
            </a:r>
          </a:p>
          <a:p>
            <a:pPr marL="285750" indent="-285750" algn="l">
              <a:lnSpc>
                <a:spcPct val="150000"/>
              </a:lnSpc>
              <a:buFont typeface="Courier New" panose="02070309020205020404" pitchFamily="49" charset="0"/>
              <a:buChar char="o"/>
            </a:pPr>
            <a:r>
              <a:rPr lang="en-US" b="0" i="0" dirty="0">
                <a:solidFill>
                  <a:srgbClr val="212B32"/>
                </a:solidFill>
                <a:effectLst/>
                <a:latin typeface="+mj-lt"/>
              </a:rPr>
              <a:t>you look at computer screens for a long time without a break</a:t>
            </a:r>
          </a:p>
          <a:p>
            <a:pPr marL="285750" indent="-285750" algn="l">
              <a:lnSpc>
                <a:spcPct val="150000"/>
              </a:lnSpc>
              <a:buFont typeface="Courier New" panose="02070309020205020404" pitchFamily="49" charset="0"/>
              <a:buChar char="o"/>
            </a:pPr>
            <a:r>
              <a:rPr lang="en-US" b="0" i="0" dirty="0">
                <a:solidFill>
                  <a:srgbClr val="212B32"/>
                </a:solidFill>
                <a:effectLst/>
                <a:latin typeface="+mj-lt"/>
              </a:rPr>
              <a:t>you spend time in air conditioned or heated environments</a:t>
            </a:r>
          </a:p>
          <a:p>
            <a:pPr marL="285750" indent="-285750" algn="l">
              <a:lnSpc>
                <a:spcPct val="150000"/>
              </a:lnSpc>
              <a:buFont typeface="Courier New" panose="02070309020205020404" pitchFamily="49" charset="0"/>
              <a:buChar char="o"/>
            </a:pPr>
            <a:r>
              <a:rPr lang="en-US" b="0" i="0" dirty="0">
                <a:solidFill>
                  <a:srgbClr val="212B32"/>
                </a:solidFill>
                <a:effectLst/>
                <a:latin typeface="+mj-lt"/>
              </a:rPr>
              <a:t>it's windy, cold, dry or dusty</a:t>
            </a:r>
          </a:p>
          <a:p>
            <a:pPr marL="285750" indent="-285750" algn="l">
              <a:lnSpc>
                <a:spcPct val="150000"/>
              </a:lnSpc>
              <a:buFont typeface="Courier New" panose="02070309020205020404" pitchFamily="49" charset="0"/>
              <a:buChar char="o"/>
            </a:pPr>
            <a:r>
              <a:rPr lang="en-US" b="0" i="0" dirty="0">
                <a:solidFill>
                  <a:srgbClr val="212B32"/>
                </a:solidFill>
                <a:effectLst/>
                <a:latin typeface="+mj-lt"/>
              </a:rPr>
              <a:t>you smoke or drink alcohol</a:t>
            </a:r>
          </a:p>
          <a:p>
            <a:pPr marL="285750" indent="-285750" algn="l">
              <a:lnSpc>
                <a:spcPct val="150000"/>
              </a:lnSpc>
              <a:buFont typeface="Courier New" panose="02070309020205020404" pitchFamily="49" charset="0"/>
              <a:buChar char="o"/>
            </a:pPr>
            <a:r>
              <a:rPr lang="en-US" b="0" i="0" dirty="0">
                <a:solidFill>
                  <a:srgbClr val="212B32"/>
                </a:solidFill>
                <a:effectLst/>
                <a:latin typeface="+mj-lt"/>
              </a:rPr>
              <a:t>you take certain medicines (for example, some antidepressants or blood pressure drugs)</a:t>
            </a:r>
          </a:p>
          <a:p>
            <a:pPr marL="285750" indent="-285750" algn="l">
              <a:lnSpc>
                <a:spcPct val="150000"/>
              </a:lnSpc>
              <a:buFont typeface="Courier New" panose="02070309020205020404" pitchFamily="49" charset="0"/>
              <a:buChar char="o"/>
            </a:pPr>
            <a:r>
              <a:rPr lang="en-US" b="0" i="0" dirty="0">
                <a:solidFill>
                  <a:srgbClr val="212B32"/>
                </a:solidFill>
                <a:effectLst/>
                <a:latin typeface="+mj-lt"/>
              </a:rPr>
              <a:t>you have a condition, such as </a:t>
            </a:r>
            <a:r>
              <a:rPr lang="en-US" b="0" i="0" dirty="0">
                <a:solidFill>
                  <a:srgbClr val="005EB8"/>
                </a:solidFill>
                <a:effectLst/>
                <a:latin typeface="+mj-lt"/>
                <a:hlinkClick r:id="rId2"/>
              </a:rPr>
              <a:t>blepharitis</a:t>
            </a:r>
            <a:r>
              <a:rPr lang="en-US" b="0" i="0" dirty="0">
                <a:solidFill>
                  <a:srgbClr val="212B32"/>
                </a:solidFill>
                <a:effectLst/>
                <a:latin typeface="+mj-lt"/>
              </a:rPr>
              <a:t>, </a:t>
            </a:r>
            <a:r>
              <a:rPr lang="en-US" b="0" i="0" dirty="0">
                <a:solidFill>
                  <a:srgbClr val="005EB8"/>
                </a:solidFill>
                <a:effectLst/>
                <a:latin typeface="+mj-lt"/>
                <a:hlinkClick r:id="rId3"/>
              </a:rPr>
              <a:t>Sjögren's syndrome</a:t>
            </a:r>
            <a:r>
              <a:rPr lang="en-US" b="0" i="0" dirty="0">
                <a:solidFill>
                  <a:srgbClr val="212B32"/>
                </a:solidFill>
                <a:effectLst/>
                <a:latin typeface="+mj-lt"/>
              </a:rPr>
              <a:t> or </a:t>
            </a:r>
            <a:r>
              <a:rPr lang="en-US" b="0" i="0" dirty="0">
                <a:solidFill>
                  <a:srgbClr val="005EB8"/>
                </a:solidFill>
                <a:effectLst/>
                <a:latin typeface="+mj-lt"/>
                <a:hlinkClick r:id="rId4"/>
              </a:rPr>
              <a:t>lupus</a:t>
            </a:r>
            <a:endParaRPr lang="en-US" b="0" i="0" dirty="0">
              <a:solidFill>
                <a:srgbClr val="212B32"/>
              </a:solidFill>
              <a:effectLst/>
              <a:latin typeface="+mj-lt"/>
            </a:endParaRPr>
          </a:p>
          <a:p>
            <a:endParaRPr lang="en-GB" dirty="0">
              <a:latin typeface="+mj-lt"/>
            </a:endParaRPr>
          </a:p>
          <a:p>
            <a:endParaRPr lang="en-GB" dirty="0">
              <a:latin typeface="+mj-lt"/>
            </a:endParaRPr>
          </a:p>
          <a:p>
            <a:endParaRPr lang="en-GB" dirty="0">
              <a:latin typeface="+mj-lt"/>
            </a:endParaRPr>
          </a:p>
        </p:txBody>
      </p:sp>
      <p:sp>
        <p:nvSpPr>
          <p:cNvPr id="14" name="TextBox 13">
            <a:extLst>
              <a:ext uri="{FF2B5EF4-FFF2-40B4-BE49-F238E27FC236}">
                <a16:creationId xmlns:a16="http://schemas.microsoft.com/office/drawing/2014/main" id="{720C2401-18D8-B922-E52D-0B95A40DCBA6}"/>
              </a:ext>
            </a:extLst>
          </p:cNvPr>
          <p:cNvSpPr txBox="1"/>
          <p:nvPr/>
        </p:nvSpPr>
        <p:spPr>
          <a:xfrm>
            <a:off x="6888308" y="3690111"/>
            <a:ext cx="6255889" cy="6689011"/>
          </a:xfrm>
          <a:prstGeom prst="rect">
            <a:avLst/>
          </a:prstGeom>
          <a:noFill/>
        </p:spPr>
        <p:txBody>
          <a:bodyPr wrap="square" rtlCol="0">
            <a:spAutoFit/>
          </a:bodyPr>
          <a:lstStyle/>
          <a:p>
            <a:pPr marL="12700" marR="5080" algn="ctr">
              <a:lnSpc>
                <a:spcPts val="4950"/>
              </a:lnSpc>
              <a:spcBef>
                <a:spcPts val="919"/>
              </a:spcBef>
            </a:pPr>
            <a:r>
              <a:rPr lang="en-GB" sz="4400" b="1" spc="90" dirty="0">
                <a:solidFill>
                  <a:srgbClr val="E93240"/>
                </a:solidFill>
                <a:latin typeface="+mj-lt"/>
                <a:cs typeface="Calibri"/>
              </a:rPr>
              <a:t>Symptoms</a:t>
            </a:r>
            <a:endParaRPr lang="en-GB" sz="4400" dirty="0">
              <a:solidFill>
                <a:srgbClr val="E93240"/>
              </a:solidFill>
              <a:latin typeface="+mj-lt"/>
              <a:cs typeface="Calibri"/>
            </a:endParaRPr>
          </a:p>
          <a:p>
            <a:r>
              <a:rPr lang="en-US" sz="1800" b="0" i="0" dirty="0">
                <a:solidFill>
                  <a:schemeClr val="tx1"/>
                </a:solidFill>
                <a:effectLst/>
                <a:latin typeface="Calibri" panose="020F0502020204030204" pitchFamily="34" charset="0"/>
                <a:cs typeface="Calibri" panose="020F0502020204030204" pitchFamily="34" charset="0"/>
              </a:rPr>
              <a:t>The symptoms of dry eyes vary from person to person in severity, but can include:</a:t>
            </a:r>
          </a:p>
          <a:p>
            <a:endParaRPr lang="en-US" sz="1800" b="0" i="0" dirty="0">
              <a:solidFill>
                <a:schemeClr val="tx1"/>
              </a:solidFill>
              <a:effectLst/>
              <a:latin typeface="Calibri" panose="020F0502020204030204" pitchFamily="34" charset="0"/>
              <a:cs typeface="Calibri" panose="020F0502020204030204" pitchFamily="34" charset="0"/>
            </a:endParaRPr>
          </a:p>
          <a:p>
            <a:pPr marL="285750" indent="-285750">
              <a:lnSpc>
                <a:spcPct val="150000"/>
              </a:lnSpc>
              <a:buFont typeface="Courier New" panose="02070309020205020404" pitchFamily="49" charset="0"/>
              <a:buChar char="o"/>
            </a:pPr>
            <a:r>
              <a:rPr lang="en-US" sz="1800" b="0" i="0" dirty="0">
                <a:solidFill>
                  <a:schemeClr val="tx1"/>
                </a:solidFill>
                <a:effectLst/>
                <a:latin typeface="Calibri" panose="020F0502020204030204" pitchFamily="34" charset="0"/>
                <a:cs typeface="Calibri" panose="020F0502020204030204" pitchFamily="34" charset="0"/>
              </a:rPr>
              <a:t>dry, irritated, and uncomfortable eyes</a:t>
            </a:r>
          </a:p>
          <a:p>
            <a:pPr marL="285750" indent="-285750">
              <a:lnSpc>
                <a:spcPct val="150000"/>
              </a:lnSpc>
              <a:buFont typeface="Courier New" panose="02070309020205020404" pitchFamily="49" charset="0"/>
              <a:buChar char="o"/>
            </a:pPr>
            <a:r>
              <a:rPr lang="en-US" sz="1800" b="0" i="0" dirty="0">
                <a:solidFill>
                  <a:schemeClr val="tx1"/>
                </a:solidFill>
                <a:effectLst/>
                <a:latin typeface="Calibri" panose="020F0502020204030204" pitchFamily="34" charset="0"/>
                <a:cs typeface="Calibri" panose="020F0502020204030204" pitchFamily="34" charset="0"/>
              </a:rPr>
              <a:t>a burning, gritty sensation</a:t>
            </a:r>
          </a:p>
          <a:p>
            <a:pPr marL="285750" indent="-285750">
              <a:lnSpc>
                <a:spcPct val="150000"/>
              </a:lnSpc>
              <a:buFont typeface="Courier New" panose="02070309020205020404" pitchFamily="49" charset="0"/>
              <a:buChar char="o"/>
            </a:pPr>
            <a:r>
              <a:rPr lang="en-US" sz="1800" b="0" i="0" dirty="0">
                <a:solidFill>
                  <a:schemeClr val="tx1"/>
                </a:solidFill>
                <a:effectLst/>
                <a:latin typeface="Calibri" panose="020F0502020204030204" pitchFamily="34" charset="0"/>
                <a:cs typeface="Calibri" panose="020F0502020204030204" pitchFamily="34" charset="0"/>
              </a:rPr>
              <a:t>the feeling of a foreign object in your eye</a:t>
            </a:r>
          </a:p>
          <a:p>
            <a:pPr marL="285750" indent="-285750">
              <a:lnSpc>
                <a:spcPct val="150000"/>
              </a:lnSpc>
              <a:buFont typeface="Courier New" panose="02070309020205020404" pitchFamily="49" charset="0"/>
              <a:buChar char="o"/>
            </a:pPr>
            <a:r>
              <a:rPr lang="en-US" sz="1800" b="0" i="0" dirty="0">
                <a:solidFill>
                  <a:schemeClr val="tx1"/>
                </a:solidFill>
                <a:effectLst/>
                <a:latin typeface="Calibri" panose="020F0502020204030204" pitchFamily="34" charset="0"/>
                <a:cs typeface="Calibri" panose="020F0502020204030204" pitchFamily="34" charset="0"/>
              </a:rPr>
              <a:t>sore, red eyes</a:t>
            </a:r>
          </a:p>
          <a:p>
            <a:pPr marL="285750" indent="-285750">
              <a:lnSpc>
                <a:spcPct val="150000"/>
              </a:lnSpc>
              <a:buFont typeface="Courier New" panose="02070309020205020404" pitchFamily="49" charset="0"/>
              <a:buChar char="o"/>
            </a:pPr>
            <a:r>
              <a:rPr lang="en-US" sz="1800" b="0" i="0" dirty="0">
                <a:solidFill>
                  <a:schemeClr val="tx1"/>
                </a:solidFill>
                <a:effectLst/>
                <a:latin typeface="Calibri" panose="020F0502020204030204" pitchFamily="34" charset="0"/>
                <a:cs typeface="Calibri" panose="020F0502020204030204" pitchFamily="34" charset="0"/>
              </a:rPr>
              <a:t>temporarily blurred vision, which usually improves when you blink</a:t>
            </a:r>
          </a:p>
          <a:p>
            <a:pPr marL="285750" indent="-285750">
              <a:lnSpc>
                <a:spcPct val="150000"/>
              </a:lnSpc>
              <a:buFont typeface="Courier New" panose="02070309020205020404" pitchFamily="49" charset="0"/>
              <a:buChar char="o"/>
            </a:pPr>
            <a:r>
              <a:rPr lang="en-US" sz="1800" b="0" i="0" dirty="0">
                <a:solidFill>
                  <a:schemeClr val="tx1"/>
                </a:solidFill>
                <a:effectLst/>
                <a:latin typeface="Calibri" panose="020F0502020204030204" pitchFamily="34" charset="0"/>
                <a:cs typeface="Calibri" panose="020F0502020204030204" pitchFamily="34" charset="0"/>
              </a:rPr>
              <a:t>watery eyes caused by excessive tear production</a:t>
            </a:r>
          </a:p>
          <a:p>
            <a:pPr marL="285750" indent="-285750">
              <a:lnSpc>
                <a:spcPct val="150000"/>
              </a:lnSpc>
              <a:buFont typeface="Courier New" panose="02070309020205020404" pitchFamily="49" charset="0"/>
              <a:buChar char="o"/>
            </a:pPr>
            <a:r>
              <a:rPr lang="en-US" sz="1800" b="0" i="0" dirty="0">
                <a:solidFill>
                  <a:schemeClr val="tx1"/>
                </a:solidFill>
                <a:effectLst/>
                <a:latin typeface="Calibri" panose="020F0502020204030204" pitchFamily="34" charset="0"/>
                <a:cs typeface="Calibri" panose="020F0502020204030204" pitchFamily="34" charset="0"/>
              </a:rPr>
              <a:t>You may also notice a mucous discharge, particularly when you wake up in the morning, which can cause your eyelids to stick together. The condition tends to affect both eyes, but sometimes one eye may be more affected than the other.</a:t>
            </a:r>
          </a:p>
          <a:p>
            <a:endParaRPr lang="en-GB" dirty="0"/>
          </a:p>
          <a:p>
            <a:endParaRPr lang="en-GB" dirty="0"/>
          </a:p>
        </p:txBody>
      </p:sp>
      <p:sp>
        <p:nvSpPr>
          <p:cNvPr id="15" name="TextBox 14">
            <a:extLst>
              <a:ext uri="{FF2B5EF4-FFF2-40B4-BE49-F238E27FC236}">
                <a16:creationId xmlns:a16="http://schemas.microsoft.com/office/drawing/2014/main" id="{CE0FB48B-7157-40DE-21C1-067323C04764}"/>
              </a:ext>
            </a:extLst>
          </p:cNvPr>
          <p:cNvSpPr txBox="1"/>
          <p:nvPr/>
        </p:nvSpPr>
        <p:spPr>
          <a:xfrm>
            <a:off x="13357485" y="3711373"/>
            <a:ext cx="6515955" cy="4611519"/>
          </a:xfrm>
          <a:prstGeom prst="rect">
            <a:avLst/>
          </a:prstGeom>
          <a:noFill/>
        </p:spPr>
        <p:txBody>
          <a:bodyPr wrap="square" rtlCol="0">
            <a:spAutoFit/>
          </a:bodyPr>
          <a:lstStyle/>
          <a:p>
            <a:pPr marL="12700" marR="5080" algn="ctr">
              <a:lnSpc>
                <a:spcPts val="4950"/>
              </a:lnSpc>
              <a:spcBef>
                <a:spcPts val="919"/>
              </a:spcBef>
            </a:pPr>
            <a:r>
              <a:rPr lang="en-GB" sz="4400" b="1" spc="90" dirty="0">
                <a:solidFill>
                  <a:srgbClr val="E93240"/>
                </a:solidFill>
                <a:latin typeface="+mj-lt"/>
                <a:cs typeface="Calibri"/>
              </a:rPr>
              <a:t>Treatment</a:t>
            </a:r>
            <a:endParaRPr lang="en-GB" sz="4400" dirty="0">
              <a:solidFill>
                <a:srgbClr val="E93240"/>
              </a:solidFill>
              <a:latin typeface="+mj-lt"/>
              <a:cs typeface="Calibri"/>
            </a:endParaRPr>
          </a:p>
          <a:p>
            <a:r>
              <a:rPr lang="en-US" sz="1800" b="0" i="0" dirty="0">
                <a:solidFill>
                  <a:schemeClr val="tx1"/>
                </a:solidFill>
                <a:effectLst/>
                <a:latin typeface="Calibri" panose="020F0502020204030204" pitchFamily="34" charset="0"/>
                <a:cs typeface="Calibri" panose="020F0502020204030204" pitchFamily="34" charset="0"/>
              </a:rPr>
              <a:t>The symptoms of dry eyes vary from person to person in severity, but can include:</a:t>
            </a:r>
          </a:p>
          <a:p>
            <a:endParaRPr lang="en-US" sz="1800" b="0" i="0" dirty="0">
              <a:solidFill>
                <a:schemeClr val="tx1"/>
              </a:solidFill>
              <a:effectLst/>
              <a:latin typeface="Calibri" panose="020F0502020204030204" pitchFamily="34" charset="0"/>
              <a:cs typeface="Calibri" panose="020F0502020204030204" pitchFamily="34" charset="0"/>
            </a:endParaRPr>
          </a:p>
          <a:p>
            <a:pPr marL="285750" indent="-285750">
              <a:lnSpc>
                <a:spcPct val="150000"/>
              </a:lnSpc>
              <a:buFont typeface="Courier New" panose="02070309020205020404" pitchFamily="49" charset="0"/>
              <a:buChar char="o"/>
            </a:pPr>
            <a:r>
              <a:rPr lang="en-US" sz="1800" b="0" i="0" dirty="0">
                <a:solidFill>
                  <a:schemeClr val="tx1"/>
                </a:solidFill>
                <a:effectLst/>
                <a:latin typeface="Calibri" panose="020F0502020204030204" pitchFamily="34" charset="0"/>
                <a:cs typeface="Calibri" panose="020F0502020204030204" pitchFamily="34" charset="0"/>
              </a:rPr>
              <a:t>Condition Management</a:t>
            </a:r>
          </a:p>
          <a:p>
            <a:pPr marL="285750" indent="-285750">
              <a:lnSpc>
                <a:spcPct val="150000"/>
              </a:lnSpc>
              <a:buFont typeface="Courier New" panose="02070309020205020404" pitchFamily="49" charset="0"/>
              <a:buChar char="o"/>
            </a:pPr>
            <a:r>
              <a:rPr lang="en-US" sz="1800" b="0" i="0" dirty="0">
                <a:solidFill>
                  <a:schemeClr val="tx1"/>
                </a:solidFill>
                <a:effectLst/>
                <a:latin typeface="Calibri" panose="020F0502020204030204" pitchFamily="34" charset="0"/>
                <a:cs typeface="Calibri" panose="020F0502020204030204" pitchFamily="34" charset="0"/>
              </a:rPr>
              <a:t>Adjustments to Lifestyle, Air Conditioning and Heating</a:t>
            </a:r>
          </a:p>
          <a:p>
            <a:pPr marL="285750" indent="-285750">
              <a:lnSpc>
                <a:spcPct val="150000"/>
              </a:lnSpc>
              <a:buFont typeface="Courier New" panose="02070309020205020404" pitchFamily="49" charset="0"/>
              <a:buChar char="o"/>
            </a:pPr>
            <a:r>
              <a:rPr lang="en-US" sz="1800" b="0" i="0" dirty="0">
                <a:solidFill>
                  <a:schemeClr val="tx1"/>
                </a:solidFill>
                <a:effectLst/>
                <a:latin typeface="Calibri" panose="020F0502020204030204" pitchFamily="34" charset="0"/>
                <a:cs typeface="Calibri" panose="020F0502020204030204" pitchFamily="34" charset="0"/>
              </a:rPr>
              <a:t>Heat the affected area</a:t>
            </a:r>
          </a:p>
          <a:p>
            <a:pPr marL="285750" indent="-285750">
              <a:lnSpc>
                <a:spcPct val="150000"/>
              </a:lnSpc>
              <a:buFont typeface="Courier New" panose="02070309020205020404" pitchFamily="49" charset="0"/>
              <a:buChar char="o"/>
            </a:pPr>
            <a:r>
              <a:rPr lang="en-US" sz="1800" b="0" i="0" dirty="0">
                <a:solidFill>
                  <a:schemeClr val="tx1"/>
                </a:solidFill>
                <a:effectLst/>
                <a:latin typeface="Calibri" panose="020F0502020204030204" pitchFamily="34" charset="0"/>
                <a:cs typeface="Calibri" panose="020F0502020204030204" pitchFamily="34" charset="0"/>
              </a:rPr>
              <a:t>Firm massage</a:t>
            </a:r>
          </a:p>
          <a:p>
            <a:pPr marL="285750" indent="-285750">
              <a:lnSpc>
                <a:spcPct val="150000"/>
              </a:lnSpc>
              <a:buFont typeface="Courier New" panose="02070309020205020404" pitchFamily="49" charset="0"/>
              <a:buChar char="o"/>
            </a:pPr>
            <a:r>
              <a:rPr lang="en-US" sz="1800" b="0" i="0" dirty="0">
                <a:solidFill>
                  <a:schemeClr val="tx1"/>
                </a:solidFill>
                <a:effectLst/>
                <a:latin typeface="Calibri" panose="020F0502020204030204" pitchFamily="34" charset="0"/>
                <a:cs typeface="Calibri" panose="020F0502020204030204" pitchFamily="34" charset="0"/>
              </a:rPr>
              <a:t>Ocular Lubricants</a:t>
            </a:r>
          </a:p>
          <a:p>
            <a:pPr marL="285750" indent="-285750">
              <a:lnSpc>
                <a:spcPct val="150000"/>
              </a:lnSpc>
              <a:buFont typeface="Courier New" panose="02070309020205020404" pitchFamily="49" charset="0"/>
              <a:buChar char="o"/>
            </a:pPr>
            <a:r>
              <a:rPr lang="en-US" sz="1800" b="0" i="0" dirty="0">
                <a:solidFill>
                  <a:schemeClr val="tx1"/>
                </a:solidFill>
                <a:effectLst/>
                <a:latin typeface="Calibri" panose="020F0502020204030204" pitchFamily="34" charset="0"/>
                <a:cs typeface="Calibri" panose="020F0502020204030204" pitchFamily="34" charset="0"/>
              </a:rPr>
              <a:t>Diet and Supplements</a:t>
            </a:r>
          </a:p>
          <a:p>
            <a:endParaRPr lang="en-GB" dirty="0"/>
          </a:p>
          <a:p>
            <a:endParaRPr lang="en-GB" dirty="0"/>
          </a:p>
        </p:txBody>
      </p:sp>
    </p:spTree>
    <p:extLst>
      <p:ext uri="{BB962C8B-B14F-4D97-AF65-F5344CB8AC3E}">
        <p14:creationId xmlns:p14="http://schemas.microsoft.com/office/powerpoint/2010/main" val="372531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47088" y="0"/>
            <a:ext cx="19057620" cy="11308715"/>
            <a:chOff x="1047088" y="0"/>
            <a:chExt cx="19057620" cy="11308715"/>
          </a:xfrm>
        </p:grpSpPr>
        <p:pic>
          <p:nvPicPr>
            <p:cNvPr id="3" name="object 3"/>
            <p:cNvPicPr/>
            <p:nvPr/>
          </p:nvPicPr>
          <p:blipFill>
            <a:blip r:embed="rId2" cstate="print"/>
            <a:stretch>
              <a:fillRect/>
            </a:stretch>
          </p:blipFill>
          <p:spPr>
            <a:xfrm>
              <a:off x="8029908" y="0"/>
              <a:ext cx="12074191" cy="11308556"/>
            </a:xfrm>
            <a:prstGeom prst="rect">
              <a:avLst/>
            </a:prstGeom>
          </p:spPr>
        </p:pic>
        <p:sp>
          <p:nvSpPr>
            <p:cNvPr id="4" name="object 4"/>
            <p:cNvSpPr/>
            <p:nvPr/>
          </p:nvSpPr>
          <p:spPr>
            <a:xfrm>
              <a:off x="16264782"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E93240"/>
            </a:solidFill>
          </p:spPr>
          <p:txBody>
            <a:bodyPr wrap="square" lIns="0" tIns="0" rIns="0" bIns="0" rtlCol="0"/>
            <a:lstStyle/>
            <a:p>
              <a:endParaRPr/>
            </a:p>
          </p:txBody>
        </p:sp>
        <p:sp>
          <p:nvSpPr>
            <p:cNvPr id="5" name="object 5"/>
            <p:cNvSpPr/>
            <p:nvPr/>
          </p:nvSpPr>
          <p:spPr>
            <a:xfrm>
              <a:off x="16980822"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24AC6A"/>
            </a:solidFill>
          </p:spPr>
          <p:txBody>
            <a:bodyPr wrap="square" lIns="0" tIns="0" rIns="0" bIns="0" rtlCol="0"/>
            <a:lstStyle/>
            <a:p>
              <a:endParaRPr/>
            </a:p>
          </p:txBody>
        </p:sp>
        <p:sp>
          <p:nvSpPr>
            <p:cNvPr id="6" name="object 6"/>
            <p:cNvSpPr/>
            <p:nvPr/>
          </p:nvSpPr>
          <p:spPr>
            <a:xfrm>
              <a:off x="1769685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F69D00"/>
            </a:solidFill>
          </p:spPr>
          <p:txBody>
            <a:bodyPr wrap="square" lIns="0" tIns="0" rIns="0" bIns="0" rtlCol="0"/>
            <a:lstStyle/>
            <a:p>
              <a:endParaRPr/>
            </a:p>
          </p:txBody>
        </p:sp>
        <p:sp>
          <p:nvSpPr>
            <p:cNvPr id="7" name="object 7"/>
            <p:cNvSpPr/>
            <p:nvPr/>
          </p:nvSpPr>
          <p:spPr>
            <a:xfrm>
              <a:off x="18412906"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0095B6"/>
            </a:solidFill>
          </p:spPr>
          <p:txBody>
            <a:bodyPr wrap="square" lIns="0" tIns="0" rIns="0" bIns="0" rtlCol="0"/>
            <a:lstStyle/>
            <a:p>
              <a:endParaRPr/>
            </a:p>
          </p:txBody>
        </p:sp>
        <p:sp>
          <p:nvSpPr>
            <p:cNvPr id="8" name="object 8"/>
            <p:cNvSpPr/>
            <p:nvPr/>
          </p:nvSpPr>
          <p:spPr>
            <a:xfrm>
              <a:off x="1047076" y="10104405"/>
              <a:ext cx="19057620" cy="157480"/>
            </a:xfrm>
            <a:custGeom>
              <a:avLst/>
              <a:gdLst/>
              <a:ahLst/>
              <a:cxnLst/>
              <a:rect l="l" t="t" r="r" b="b"/>
              <a:pathLst>
                <a:path w="19057620" h="157479">
                  <a:moveTo>
                    <a:pt x="15145754" y="0"/>
                  </a:moveTo>
                  <a:lnTo>
                    <a:pt x="0" y="0"/>
                  </a:lnTo>
                  <a:lnTo>
                    <a:pt x="0" y="157073"/>
                  </a:lnTo>
                  <a:lnTo>
                    <a:pt x="15145754" y="157073"/>
                  </a:lnTo>
                  <a:lnTo>
                    <a:pt x="15145754" y="0"/>
                  </a:lnTo>
                  <a:close/>
                </a:path>
                <a:path w="19057620" h="157479">
                  <a:moveTo>
                    <a:pt x="19057024" y="0"/>
                  </a:moveTo>
                  <a:lnTo>
                    <a:pt x="18090731" y="0"/>
                  </a:lnTo>
                  <a:lnTo>
                    <a:pt x="18090731" y="157073"/>
                  </a:lnTo>
                  <a:lnTo>
                    <a:pt x="19057024" y="157073"/>
                  </a:lnTo>
                  <a:lnTo>
                    <a:pt x="19057024" y="0"/>
                  </a:lnTo>
                  <a:close/>
                </a:path>
              </a:pathLst>
            </a:custGeom>
            <a:solidFill>
              <a:srgbClr val="E93240"/>
            </a:solidFill>
          </p:spPr>
          <p:txBody>
            <a:bodyPr wrap="square" lIns="0" tIns="0" rIns="0" bIns="0" rtlCol="0"/>
            <a:lstStyle/>
            <a:p>
              <a:endParaRPr/>
            </a:p>
          </p:txBody>
        </p:sp>
      </p:grpSp>
      <p:sp>
        <p:nvSpPr>
          <p:cNvPr id="10" name="object 10"/>
          <p:cNvSpPr txBox="1"/>
          <p:nvPr/>
        </p:nvSpPr>
        <p:spPr>
          <a:xfrm>
            <a:off x="1036478" y="2892639"/>
            <a:ext cx="13048615" cy="949106"/>
          </a:xfrm>
          <a:prstGeom prst="rect">
            <a:avLst/>
          </a:prstGeom>
        </p:spPr>
        <p:txBody>
          <a:bodyPr vert="horz" wrap="square" lIns="0" tIns="95885" rIns="0" bIns="0" rtlCol="0">
            <a:spAutoFit/>
          </a:bodyPr>
          <a:lstStyle/>
          <a:p>
            <a:pPr marL="12700" marR="5080">
              <a:lnSpc>
                <a:spcPts val="3300"/>
              </a:lnSpc>
              <a:spcBef>
                <a:spcPts val="755"/>
              </a:spcBef>
            </a:pPr>
            <a:r>
              <a:rPr lang="en-GB" sz="3300" b="1" spc="75" dirty="0">
                <a:latin typeface="Calibri"/>
                <a:cs typeface="Calibri"/>
              </a:rPr>
              <a:t>BENEFITS OF USING PRESERVATIVE FREE EYE DROPS OVER REGULAR EYE DROPS</a:t>
            </a:r>
            <a:endParaRPr sz="3300" dirty="0">
              <a:latin typeface="Calibri"/>
              <a:cs typeface="Calibri"/>
            </a:endParaRPr>
          </a:p>
        </p:txBody>
      </p:sp>
      <p:grpSp>
        <p:nvGrpSpPr>
          <p:cNvPr id="11" name="object 11"/>
          <p:cNvGrpSpPr/>
          <p:nvPr/>
        </p:nvGrpSpPr>
        <p:grpSpPr>
          <a:xfrm>
            <a:off x="1067897" y="4532342"/>
            <a:ext cx="6335395" cy="3745229"/>
            <a:chOff x="1047088" y="5819581"/>
            <a:chExt cx="6335395" cy="3745229"/>
          </a:xfrm>
        </p:grpSpPr>
        <p:sp>
          <p:nvSpPr>
            <p:cNvPr id="12" name="object 12"/>
            <p:cNvSpPr/>
            <p:nvPr/>
          </p:nvSpPr>
          <p:spPr>
            <a:xfrm>
              <a:off x="1047088" y="5819581"/>
              <a:ext cx="6335395" cy="3745229"/>
            </a:xfrm>
            <a:custGeom>
              <a:avLst/>
              <a:gdLst/>
              <a:ahLst/>
              <a:cxnLst/>
              <a:rect l="l" t="t" r="r" b="b"/>
              <a:pathLst>
                <a:path w="6335395" h="3745229">
                  <a:moveTo>
                    <a:pt x="6334885" y="0"/>
                  </a:moveTo>
                  <a:lnTo>
                    <a:pt x="0" y="0"/>
                  </a:lnTo>
                  <a:lnTo>
                    <a:pt x="0" y="3744964"/>
                  </a:lnTo>
                  <a:lnTo>
                    <a:pt x="6334885" y="3744964"/>
                  </a:lnTo>
                  <a:lnTo>
                    <a:pt x="6334885" y="0"/>
                  </a:lnTo>
                  <a:close/>
                </a:path>
              </a:pathLst>
            </a:custGeom>
            <a:solidFill>
              <a:srgbClr val="C8C8C5"/>
            </a:solidFill>
          </p:spPr>
          <p:txBody>
            <a:bodyPr wrap="square" lIns="0" tIns="0" rIns="0" bIns="0" rtlCol="0"/>
            <a:lstStyle/>
            <a:p>
              <a:endParaRPr/>
            </a:p>
          </p:txBody>
        </p:sp>
        <p:pic>
          <p:nvPicPr>
            <p:cNvPr id="13" name="object 13"/>
            <p:cNvPicPr/>
            <p:nvPr/>
          </p:nvPicPr>
          <p:blipFill>
            <a:blip r:embed="rId3" cstate="print"/>
            <a:stretch>
              <a:fillRect/>
            </a:stretch>
          </p:blipFill>
          <p:spPr>
            <a:xfrm>
              <a:off x="1403098" y="6566234"/>
              <a:ext cx="167534" cy="167534"/>
            </a:xfrm>
            <a:prstGeom prst="rect">
              <a:avLst/>
            </a:prstGeom>
          </p:spPr>
        </p:pic>
        <p:pic>
          <p:nvPicPr>
            <p:cNvPr id="14" name="object 14"/>
            <p:cNvPicPr/>
            <p:nvPr/>
          </p:nvPicPr>
          <p:blipFill>
            <a:blip r:embed="rId3" cstate="print"/>
            <a:stretch>
              <a:fillRect/>
            </a:stretch>
          </p:blipFill>
          <p:spPr>
            <a:xfrm>
              <a:off x="1403098" y="6880361"/>
              <a:ext cx="167534" cy="167534"/>
            </a:xfrm>
            <a:prstGeom prst="rect">
              <a:avLst/>
            </a:prstGeom>
          </p:spPr>
        </p:pic>
        <p:pic>
          <p:nvPicPr>
            <p:cNvPr id="15" name="object 15"/>
            <p:cNvPicPr/>
            <p:nvPr/>
          </p:nvPicPr>
          <p:blipFill>
            <a:blip r:embed="rId3" cstate="print"/>
            <a:stretch>
              <a:fillRect/>
            </a:stretch>
          </p:blipFill>
          <p:spPr>
            <a:xfrm>
              <a:off x="1403098" y="7194487"/>
              <a:ext cx="167534" cy="167534"/>
            </a:xfrm>
            <a:prstGeom prst="rect">
              <a:avLst/>
            </a:prstGeom>
          </p:spPr>
        </p:pic>
        <p:pic>
          <p:nvPicPr>
            <p:cNvPr id="16" name="object 16"/>
            <p:cNvPicPr/>
            <p:nvPr/>
          </p:nvPicPr>
          <p:blipFill>
            <a:blip r:embed="rId3" cstate="print"/>
            <a:stretch>
              <a:fillRect/>
            </a:stretch>
          </p:blipFill>
          <p:spPr>
            <a:xfrm>
              <a:off x="1403098" y="7508614"/>
              <a:ext cx="167534" cy="167534"/>
            </a:xfrm>
            <a:prstGeom prst="rect">
              <a:avLst/>
            </a:prstGeom>
          </p:spPr>
        </p:pic>
        <p:pic>
          <p:nvPicPr>
            <p:cNvPr id="17" name="object 17"/>
            <p:cNvPicPr/>
            <p:nvPr/>
          </p:nvPicPr>
          <p:blipFill>
            <a:blip r:embed="rId3" cstate="print"/>
            <a:stretch>
              <a:fillRect/>
            </a:stretch>
          </p:blipFill>
          <p:spPr>
            <a:xfrm>
              <a:off x="1403098" y="7822740"/>
              <a:ext cx="167534" cy="167534"/>
            </a:xfrm>
            <a:prstGeom prst="rect">
              <a:avLst/>
            </a:prstGeom>
          </p:spPr>
        </p:pic>
        <p:pic>
          <p:nvPicPr>
            <p:cNvPr id="18" name="object 18"/>
            <p:cNvPicPr/>
            <p:nvPr/>
          </p:nvPicPr>
          <p:blipFill>
            <a:blip r:embed="rId3" cstate="print"/>
            <a:stretch>
              <a:fillRect/>
            </a:stretch>
          </p:blipFill>
          <p:spPr>
            <a:xfrm>
              <a:off x="1403098" y="8136867"/>
              <a:ext cx="167534" cy="167534"/>
            </a:xfrm>
            <a:prstGeom prst="rect">
              <a:avLst/>
            </a:prstGeom>
          </p:spPr>
        </p:pic>
        <p:pic>
          <p:nvPicPr>
            <p:cNvPr id="19" name="object 19"/>
            <p:cNvPicPr/>
            <p:nvPr/>
          </p:nvPicPr>
          <p:blipFill>
            <a:blip r:embed="rId3" cstate="print"/>
            <a:stretch>
              <a:fillRect/>
            </a:stretch>
          </p:blipFill>
          <p:spPr>
            <a:xfrm>
              <a:off x="1403098" y="8450994"/>
              <a:ext cx="167534" cy="167534"/>
            </a:xfrm>
            <a:prstGeom prst="rect">
              <a:avLst/>
            </a:prstGeom>
          </p:spPr>
        </p:pic>
        <p:pic>
          <p:nvPicPr>
            <p:cNvPr id="20" name="object 20"/>
            <p:cNvPicPr/>
            <p:nvPr/>
          </p:nvPicPr>
          <p:blipFill>
            <a:blip r:embed="rId3" cstate="print"/>
            <a:stretch>
              <a:fillRect/>
            </a:stretch>
          </p:blipFill>
          <p:spPr>
            <a:xfrm>
              <a:off x="1403098" y="8765120"/>
              <a:ext cx="167534" cy="167534"/>
            </a:xfrm>
            <a:prstGeom prst="rect">
              <a:avLst/>
            </a:prstGeom>
          </p:spPr>
        </p:pic>
        <p:pic>
          <p:nvPicPr>
            <p:cNvPr id="21" name="object 21"/>
            <p:cNvPicPr/>
            <p:nvPr/>
          </p:nvPicPr>
          <p:blipFill>
            <a:blip r:embed="rId3" cstate="print"/>
            <a:stretch>
              <a:fillRect/>
            </a:stretch>
          </p:blipFill>
          <p:spPr>
            <a:xfrm>
              <a:off x="1403098" y="9079246"/>
              <a:ext cx="167534" cy="167534"/>
            </a:xfrm>
            <a:prstGeom prst="rect">
              <a:avLst/>
            </a:prstGeom>
          </p:spPr>
        </p:pic>
      </p:grpSp>
      <p:sp>
        <p:nvSpPr>
          <p:cNvPr id="22" name="object 22"/>
          <p:cNvSpPr txBox="1"/>
          <p:nvPr/>
        </p:nvSpPr>
        <p:spPr>
          <a:xfrm>
            <a:off x="1047732" y="4523138"/>
            <a:ext cx="6380480" cy="3507755"/>
          </a:xfrm>
          <a:prstGeom prst="rect">
            <a:avLst/>
          </a:prstGeom>
        </p:spPr>
        <p:txBody>
          <a:bodyPr vert="horz" wrap="square" lIns="0" tIns="164465" rIns="0" bIns="0" rtlCol="0">
            <a:spAutoFit/>
          </a:bodyPr>
          <a:lstStyle/>
          <a:p>
            <a:pPr marL="377825">
              <a:lnSpc>
                <a:spcPct val="100000"/>
              </a:lnSpc>
              <a:spcBef>
                <a:spcPts val="1295"/>
              </a:spcBef>
            </a:pPr>
            <a:r>
              <a:rPr sz="2600" b="1" spc="70" dirty="0">
                <a:latin typeface="Calibri"/>
                <a:cs typeface="Calibri"/>
              </a:rPr>
              <a:t>BENEFITS:</a:t>
            </a:r>
            <a:endParaRPr sz="2600" dirty="0">
              <a:latin typeface="Calibri"/>
              <a:cs typeface="Calibri"/>
            </a:endParaRPr>
          </a:p>
          <a:p>
            <a:pPr marL="596900" marR="2212340">
              <a:lnSpc>
                <a:spcPct val="105700"/>
              </a:lnSpc>
              <a:spcBef>
                <a:spcPts val="770"/>
              </a:spcBef>
            </a:pPr>
            <a:r>
              <a:rPr sz="1950" dirty="0">
                <a:latin typeface="Calibri"/>
                <a:cs typeface="Calibri"/>
              </a:rPr>
              <a:t>Less</a:t>
            </a:r>
            <a:r>
              <a:rPr sz="1950" spc="70" dirty="0">
                <a:latin typeface="Calibri"/>
                <a:cs typeface="Calibri"/>
              </a:rPr>
              <a:t> </a:t>
            </a:r>
            <a:r>
              <a:rPr sz="1950" dirty="0">
                <a:latin typeface="Calibri"/>
                <a:cs typeface="Calibri"/>
              </a:rPr>
              <a:t>invasive</a:t>
            </a:r>
            <a:r>
              <a:rPr sz="1950" spc="75" dirty="0">
                <a:latin typeface="Calibri"/>
                <a:cs typeface="Calibri"/>
              </a:rPr>
              <a:t> </a:t>
            </a:r>
            <a:r>
              <a:rPr sz="1950" dirty="0">
                <a:latin typeface="Calibri"/>
                <a:cs typeface="Calibri"/>
              </a:rPr>
              <a:t>on</a:t>
            </a:r>
            <a:r>
              <a:rPr sz="1950" spc="75" dirty="0">
                <a:latin typeface="Calibri"/>
                <a:cs typeface="Calibri"/>
              </a:rPr>
              <a:t> </a:t>
            </a:r>
            <a:r>
              <a:rPr sz="1950" spc="-10" dirty="0">
                <a:latin typeface="Calibri"/>
                <a:cs typeface="Calibri"/>
              </a:rPr>
              <a:t>the</a:t>
            </a:r>
            <a:r>
              <a:rPr sz="1950" spc="75" dirty="0">
                <a:latin typeface="Calibri"/>
                <a:cs typeface="Calibri"/>
              </a:rPr>
              <a:t> </a:t>
            </a:r>
            <a:r>
              <a:rPr sz="1950" dirty="0">
                <a:latin typeface="Calibri"/>
                <a:cs typeface="Calibri"/>
              </a:rPr>
              <a:t>eye</a:t>
            </a:r>
            <a:r>
              <a:rPr sz="1950" spc="75" dirty="0">
                <a:latin typeface="Calibri"/>
                <a:cs typeface="Calibri"/>
              </a:rPr>
              <a:t> </a:t>
            </a:r>
            <a:r>
              <a:rPr sz="1950" spc="-10" dirty="0">
                <a:latin typeface="Calibri"/>
                <a:cs typeface="Calibri"/>
              </a:rPr>
              <a:t>surface </a:t>
            </a:r>
            <a:r>
              <a:rPr sz="1950" dirty="0">
                <a:latin typeface="Calibri"/>
                <a:cs typeface="Calibri"/>
              </a:rPr>
              <a:t>Less</a:t>
            </a:r>
            <a:r>
              <a:rPr sz="1950" spc="15" dirty="0">
                <a:latin typeface="Calibri"/>
                <a:cs typeface="Calibri"/>
              </a:rPr>
              <a:t> </a:t>
            </a:r>
            <a:r>
              <a:rPr sz="1950" dirty="0">
                <a:latin typeface="Calibri"/>
                <a:cs typeface="Calibri"/>
              </a:rPr>
              <a:t>irritation</a:t>
            </a:r>
            <a:r>
              <a:rPr sz="1950" spc="15" dirty="0">
                <a:latin typeface="Calibri"/>
                <a:cs typeface="Calibri"/>
              </a:rPr>
              <a:t> </a:t>
            </a:r>
            <a:r>
              <a:rPr sz="1950" dirty="0">
                <a:latin typeface="Calibri"/>
                <a:cs typeface="Calibri"/>
              </a:rPr>
              <a:t>to</a:t>
            </a:r>
            <a:r>
              <a:rPr sz="1950" spc="20" dirty="0">
                <a:latin typeface="Calibri"/>
                <a:cs typeface="Calibri"/>
              </a:rPr>
              <a:t> </a:t>
            </a:r>
            <a:r>
              <a:rPr sz="1950" spc="-10" dirty="0">
                <a:latin typeface="Calibri"/>
                <a:cs typeface="Calibri"/>
              </a:rPr>
              <a:t>the</a:t>
            </a:r>
            <a:r>
              <a:rPr sz="1950" spc="15" dirty="0">
                <a:latin typeface="Calibri"/>
                <a:cs typeface="Calibri"/>
              </a:rPr>
              <a:t> </a:t>
            </a:r>
            <a:r>
              <a:rPr sz="1950" dirty="0">
                <a:latin typeface="Calibri"/>
                <a:cs typeface="Calibri"/>
              </a:rPr>
              <a:t>ocular</a:t>
            </a:r>
            <a:r>
              <a:rPr sz="1950" spc="20" dirty="0">
                <a:latin typeface="Calibri"/>
                <a:cs typeface="Calibri"/>
              </a:rPr>
              <a:t> </a:t>
            </a:r>
            <a:r>
              <a:rPr sz="1950" spc="-10" dirty="0">
                <a:latin typeface="Calibri"/>
                <a:cs typeface="Calibri"/>
              </a:rPr>
              <a:t>surface </a:t>
            </a:r>
            <a:r>
              <a:rPr sz="1950" spc="65" dirty="0">
                <a:latin typeface="Calibri"/>
                <a:cs typeface="Calibri"/>
              </a:rPr>
              <a:t>Help</a:t>
            </a:r>
            <a:r>
              <a:rPr sz="1950" spc="-15" dirty="0">
                <a:latin typeface="Calibri"/>
                <a:cs typeface="Calibri"/>
              </a:rPr>
              <a:t> </a:t>
            </a:r>
            <a:r>
              <a:rPr sz="1950" dirty="0">
                <a:latin typeface="Calibri"/>
                <a:cs typeface="Calibri"/>
              </a:rPr>
              <a:t>prevent</a:t>
            </a:r>
            <a:r>
              <a:rPr sz="1950" spc="-15" dirty="0">
                <a:latin typeface="Calibri"/>
                <a:cs typeface="Calibri"/>
              </a:rPr>
              <a:t> </a:t>
            </a:r>
            <a:r>
              <a:rPr sz="1950" dirty="0">
                <a:latin typeface="Calibri"/>
                <a:cs typeface="Calibri"/>
              </a:rPr>
              <a:t>further</a:t>
            </a:r>
            <a:r>
              <a:rPr sz="1950" spc="-15" dirty="0">
                <a:latin typeface="Calibri"/>
                <a:cs typeface="Calibri"/>
              </a:rPr>
              <a:t> </a:t>
            </a:r>
            <a:r>
              <a:rPr sz="1950" dirty="0">
                <a:latin typeface="Calibri"/>
                <a:cs typeface="Calibri"/>
              </a:rPr>
              <a:t>cell</a:t>
            </a:r>
            <a:r>
              <a:rPr sz="1950" spc="-15" dirty="0">
                <a:latin typeface="Calibri"/>
                <a:cs typeface="Calibri"/>
              </a:rPr>
              <a:t> </a:t>
            </a:r>
            <a:r>
              <a:rPr sz="1950" spc="90" dirty="0">
                <a:latin typeface="Calibri"/>
                <a:cs typeface="Calibri"/>
              </a:rPr>
              <a:t>damage</a:t>
            </a:r>
            <a:endParaRPr sz="1950" dirty="0">
              <a:latin typeface="Calibri"/>
              <a:cs typeface="Calibri"/>
            </a:endParaRPr>
          </a:p>
          <a:p>
            <a:pPr marL="596900" marR="1870075">
              <a:lnSpc>
                <a:spcPct val="105700"/>
              </a:lnSpc>
            </a:pPr>
            <a:r>
              <a:rPr sz="1950" spc="65" dirty="0">
                <a:latin typeface="Calibri"/>
                <a:cs typeface="Calibri"/>
              </a:rPr>
              <a:t>Help</a:t>
            </a:r>
            <a:r>
              <a:rPr sz="1950" spc="105" dirty="0">
                <a:latin typeface="Calibri"/>
                <a:cs typeface="Calibri"/>
              </a:rPr>
              <a:t> </a:t>
            </a:r>
            <a:r>
              <a:rPr sz="1950" dirty="0">
                <a:latin typeface="Calibri"/>
                <a:cs typeface="Calibri"/>
              </a:rPr>
              <a:t>prevent</a:t>
            </a:r>
            <a:r>
              <a:rPr sz="1950" spc="105" dirty="0">
                <a:latin typeface="Calibri"/>
                <a:cs typeface="Calibri"/>
              </a:rPr>
              <a:t> </a:t>
            </a:r>
            <a:r>
              <a:rPr sz="1950" dirty="0">
                <a:latin typeface="Calibri"/>
                <a:cs typeface="Calibri"/>
              </a:rPr>
              <a:t>worsening</a:t>
            </a:r>
            <a:r>
              <a:rPr sz="1950" spc="105" dirty="0">
                <a:latin typeface="Calibri"/>
                <a:cs typeface="Calibri"/>
              </a:rPr>
              <a:t> </a:t>
            </a:r>
            <a:r>
              <a:rPr sz="1950" dirty="0">
                <a:latin typeface="Calibri"/>
                <a:cs typeface="Calibri"/>
              </a:rPr>
              <a:t>of</a:t>
            </a:r>
            <a:r>
              <a:rPr sz="1950" spc="110" dirty="0">
                <a:latin typeface="Calibri"/>
                <a:cs typeface="Calibri"/>
              </a:rPr>
              <a:t> </a:t>
            </a:r>
            <a:r>
              <a:rPr sz="1950" spc="-10" dirty="0">
                <a:latin typeface="Calibri"/>
                <a:cs typeface="Calibri"/>
              </a:rPr>
              <a:t>symptoms </a:t>
            </a:r>
            <a:r>
              <a:rPr sz="1950" dirty="0">
                <a:latin typeface="Calibri"/>
                <a:cs typeface="Calibri"/>
              </a:rPr>
              <a:t>Fewer</a:t>
            </a:r>
            <a:r>
              <a:rPr sz="1950" spc="95" dirty="0">
                <a:latin typeface="Calibri"/>
                <a:cs typeface="Calibri"/>
              </a:rPr>
              <a:t> </a:t>
            </a:r>
            <a:r>
              <a:rPr sz="1950" dirty="0">
                <a:latin typeface="Calibri"/>
                <a:cs typeface="Calibri"/>
              </a:rPr>
              <a:t>side</a:t>
            </a:r>
            <a:r>
              <a:rPr sz="1950" spc="95" dirty="0">
                <a:latin typeface="Calibri"/>
                <a:cs typeface="Calibri"/>
              </a:rPr>
              <a:t> </a:t>
            </a:r>
            <a:r>
              <a:rPr sz="1950" spc="-10" dirty="0">
                <a:latin typeface="Calibri"/>
                <a:cs typeface="Calibri"/>
              </a:rPr>
              <a:t>effects</a:t>
            </a:r>
            <a:endParaRPr sz="1950" dirty="0">
              <a:latin typeface="Calibri"/>
              <a:cs typeface="Calibri"/>
            </a:endParaRPr>
          </a:p>
          <a:p>
            <a:pPr marL="596900">
              <a:lnSpc>
                <a:spcPct val="100000"/>
              </a:lnSpc>
              <a:spcBef>
                <a:spcPts val="135"/>
              </a:spcBef>
            </a:pPr>
            <a:r>
              <a:rPr sz="1950" dirty="0">
                <a:latin typeface="Calibri"/>
                <a:cs typeface="Calibri"/>
              </a:rPr>
              <a:t>More</a:t>
            </a:r>
            <a:r>
              <a:rPr sz="1950" spc="55" dirty="0">
                <a:latin typeface="Calibri"/>
                <a:cs typeface="Calibri"/>
              </a:rPr>
              <a:t> </a:t>
            </a:r>
            <a:r>
              <a:rPr sz="1950" spc="65" dirty="0">
                <a:latin typeface="Calibri"/>
                <a:cs typeface="Calibri"/>
              </a:rPr>
              <a:t>widely</a:t>
            </a:r>
            <a:r>
              <a:rPr sz="1950" spc="60" dirty="0">
                <a:latin typeface="Calibri"/>
                <a:cs typeface="Calibri"/>
              </a:rPr>
              <a:t> </a:t>
            </a:r>
            <a:r>
              <a:rPr sz="1950" spc="-10" dirty="0">
                <a:latin typeface="Calibri"/>
                <a:cs typeface="Calibri"/>
              </a:rPr>
              <a:t>tolerated</a:t>
            </a:r>
            <a:endParaRPr sz="1950" dirty="0">
              <a:latin typeface="Calibri"/>
              <a:cs typeface="Calibri"/>
            </a:endParaRPr>
          </a:p>
          <a:p>
            <a:pPr marL="596900">
              <a:lnSpc>
                <a:spcPct val="100000"/>
              </a:lnSpc>
              <a:spcBef>
                <a:spcPts val="135"/>
              </a:spcBef>
            </a:pPr>
            <a:r>
              <a:rPr sz="1950" dirty="0">
                <a:latin typeface="Calibri"/>
                <a:cs typeface="Calibri"/>
              </a:rPr>
              <a:t>Better</a:t>
            </a:r>
            <a:r>
              <a:rPr sz="1950" spc="25" dirty="0">
                <a:latin typeface="Calibri"/>
                <a:cs typeface="Calibri"/>
              </a:rPr>
              <a:t> </a:t>
            </a:r>
            <a:r>
              <a:rPr sz="1950" dirty="0">
                <a:latin typeface="Calibri"/>
                <a:cs typeface="Calibri"/>
              </a:rPr>
              <a:t>user</a:t>
            </a:r>
            <a:r>
              <a:rPr sz="1950" spc="25" dirty="0">
                <a:latin typeface="Calibri"/>
                <a:cs typeface="Calibri"/>
              </a:rPr>
              <a:t> </a:t>
            </a:r>
            <a:r>
              <a:rPr sz="1950" dirty="0">
                <a:latin typeface="Calibri"/>
                <a:cs typeface="Calibri"/>
              </a:rPr>
              <a:t>compliance</a:t>
            </a:r>
            <a:r>
              <a:rPr sz="1950" spc="25" dirty="0">
                <a:latin typeface="Calibri"/>
                <a:cs typeface="Calibri"/>
              </a:rPr>
              <a:t> </a:t>
            </a:r>
            <a:r>
              <a:rPr sz="1950" dirty="0">
                <a:latin typeface="Calibri"/>
                <a:cs typeface="Calibri"/>
              </a:rPr>
              <a:t>to</a:t>
            </a:r>
            <a:r>
              <a:rPr sz="1950" spc="25" dirty="0">
                <a:latin typeface="Calibri"/>
                <a:cs typeface="Calibri"/>
              </a:rPr>
              <a:t> </a:t>
            </a:r>
            <a:r>
              <a:rPr sz="1950" spc="-10" dirty="0">
                <a:latin typeface="Calibri"/>
                <a:cs typeface="Calibri"/>
              </a:rPr>
              <a:t>treatment</a:t>
            </a:r>
            <a:endParaRPr sz="1950" dirty="0">
              <a:latin typeface="Calibri"/>
              <a:cs typeface="Calibri"/>
            </a:endParaRPr>
          </a:p>
          <a:p>
            <a:pPr marL="596900" marR="309880">
              <a:lnSpc>
                <a:spcPct val="105700"/>
              </a:lnSpc>
            </a:pPr>
            <a:r>
              <a:rPr sz="1950" dirty="0">
                <a:latin typeface="Calibri"/>
                <a:cs typeface="Calibri"/>
              </a:rPr>
              <a:t>Improved</a:t>
            </a:r>
            <a:r>
              <a:rPr sz="1950" spc="70" dirty="0">
                <a:latin typeface="Calibri"/>
                <a:cs typeface="Calibri"/>
              </a:rPr>
              <a:t> </a:t>
            </a:r>
            <a:r>
              <a:rPr sz="1950" dirty="0">
                <a:latin typeface="Calibri"/>
                <a:cs typeface="Calibri"/>
              </a:rPr>
              <a:t>patient</a:t>
            </a:r>
            <a:r>
              <a:rPr sz="1950" spc="70" dirty="0">
                <a:latin typeface="Calibri"/>
                <a:cs typeface="Calibri"/>
              </a:rPr>
              <a:t> </a:t>
            </a:r>
            <a:r>
              <a:rPr sz="1950" dirty="0">
                <a:latin typeface="Calibri"/>
                <a:cs typeface="Calibri"/>
              </a:rPr>
              <a:t>symptoms</a:t>
            </a:r>
            <a:r>
              <a:rPr sz="1950" spc="70" dirty="0">
                <a:latin typeface="Calibri"/>
                <a:cs typeface="Calibri"/>
              </a:rPr>
              <a:t> </a:t>
            </a:r>
            <a:r>
              <a:rPr sz="1950" spc="85" dirty="0">
                <a:latin typeface="Calibri"/>
                <a:cs typeface="Calibri"/>
              </a:rPr>
              <a:t>and</a:t>
            </a:r>
            <a:r>
              <a:rPr sz="1950" spc="70" dirty="0">
                <a:latin typeface="Calibri"/>
                <a:cs typeface="Calibri"/>
              </a:rPr>
              <a:t> </a:t>
            </a:r>
            <a:r>
              <a:rPr sz="1950" dirty="0">
                <a:latin typeface="Calibri"/>
                <a:cs typeface="Calibri"/>
              </a:rPr>
              <a:t>control</a:t>
            </a:r>
            <a:r>
              <a:rPr sz="1950" spc="75" dirty="0">
                <a:latin typeface="Calibri"/>
                <a:cs typeface="Calibri"/>
              </a:rPr>
              <a:t> </a:t>
            </a:r>
            <a:r>
              <a:rPr sz="1950" dirty="0">
                <a:latin typeface="Calibri"/>
                <a:cs typeface="Calibri"/>
              </a:rPr>
              <a:t>of</a:t>
            </a:r>
            <a:r>
              <a:rPr sz="1950" spc="70" dirty="0">
                <a:latin typeface="Calibri"/>
                <a:cs typeface="Calibri"/>
              </a:rPr>
              <a:t> </a:t>
            </a:r>
            <a:r>
              <a:rPr sz="1950" spc="-10" dirty="0">
                <a:latin typeface="Calibri"/>
                <a:cs typeface="Calibri"/>
              </a:rPr>
              <a:t>condition </a:t>
            </a:r>
            <a:r>
              <a:rPr sz="1950" dirty="0">
                <a:latin typeface="Calibri"/>
                <a:cs typeface="Calibri"/>
              </a:rPr>
              <a:t>Improved</a:t>
            </a:r>
            <a:r>
              <a:rPr sz="1950" spc="95" dirty="0">
                <a:latin typeface="Calibri"/>
                <a:cs typeface="Calibri"/>
              </a:rPr>
              <a:t> </a:t>
            </a:r>
            <a:r>
              <a:rPr sz="1950" spc="45" dirty="0">
                <a:latin typeface="Calibri"/>
                <a:cs typeface="Calibri"/>
              </a:rPr>
              <a:t>quality</a:t>
            </a:r>
            <a:r>
              <a:rPr sz="1950" spc="100" dirty="0">
                <a:latin typeface="Calibri"/>
                <a:cs typeface="Calibri"/>
              </a:rPr>
              <a:t> </a:t>
            </a:r>
            <a:r>
              <a:rPr sz="1950" dirty="0">
                <a:latin typeface="Calibri"/>
                <a:cs typeface="Calibri"/>
              </a:rPr>
              <a:t>of</a:t>
            </a:r>
            <a:r>
              <a:rPr sz="1950" spc="100" dirty="0">
                <a:latin typeface="Calibri"/>
                <a:cs typeface="Calibri"/>
              </a:rPr>
              <a:t> </a:t>
            </a:r>
            <a:r>
              <a:rPr sz="1950" spc="-20" dirty="0">
                <a:latin typeface="Calibri"/>
                <a:cs typeface="Calibri"/>
              </a:rPr>
              <a:t>life</a:t>
            </a:r>
            <a:endParaRPr lang="en-GB" sz="1950" spc="-20" dirty="0">
              <a:latin typeface="Calibri"/>
              <a:cs typeface="Calibri"/>
            </a:endParaRPr>
          </a:p>
        </p:txBody>
      </p:sp>
      <p:grpSp>
        <p:nvGrpSpPr>
          <p:cNvPr id="23" name="object 23"/>
          <p:cNvGrpSpPr/>
          <p:nvPr/>
        </p:nvGrpSpPr>
        <p:grpSpPr>
          <a:xfrm>
            <a:off x="7743348" y="4532342"/>
            <a:ext cx="6335395" cy="3745229"/>
            <a:chOff x="7722539" y="5819581"/>
            <a:chExt cx="6335395" cy="3745229"/>
          </a:xfrm>
        </p:grpSpPr>
        <p:sp>
          <p:nvSpPr>
            <p:cNvPr id="24" name="object 24"/>
            <p:cNvSpPr/>
            <p:nvPr/>
          </p:nvSpPr>
          <p:spPr>
            <a:xfrm>
              <a:off x="7722539" y="5819581"/>
              <a:ext cx="6335395" cy="3745229"/>
            </a:xfrm>
            <a:custGeom>
              <a:avLst/>
              <a:gdLst/>
              <a:ahLst/>
              <a:cxnLst/>
              <a:rect l="l" t="t" r="r" b="b"/>
              <a:pathLst>
                <a:path w="6335394" h="3745229">
                  <a:moveTo>
                    <a:pt x="6334885" y="0"/>
                  </a:moveTo>
                  <a:lnTo>
                    <a:pt x="0" y="0"/>
                  </a:lnTo>
                  <a:lnTo>
                    <a:pt x="0" y="3744964"/>
                  </a:lnTo>
                  <a:lnTo>
                    <a:pt x="6334885" y="3744964"/>
                  </a:lnTo>
                  <a:lnTo>
                    <a:pt x="6334885" y="0"/>
                  </a:lnTo>
                  <a:close/>
                </a:path>
              </a:pathLst>
            </a:custGeom>
            <a:solidFill>
              <a:srgbClr val="C8C8C5"/>
            </a:solidFill>
          </p:spPr>
          <p:txBody>
            <a:bodyPr wrap="square" lIns="0" tIns="0" rIns="0" bIns="0" rtlCol="0"/>
            <a:lstStyle/>
            <a:p>
              <a:endParaRPr/>
            </a:p>
          </p:txBody>
        </p:sp>
        <p:pic>
          <p:nvPicPr>
            <p:cNvPr id="25" name="object 25"/>
            <p:cNvPicPr/>
            <p:nvPr/>
          </p:nvPicPr>
          <p:blipFill>
            <a:blip r:embed="rId3" cstate="print"/>
            <a:stretch>
              <a:fillRect/>
            </a:stretch>
          </p:blipFill>
          <p:spPr>
            <a:xfrm>
              <a:off x="8071567" y="6566234"/>
              <a:ext cx="167534" cy="167534"/>
            </a:xfrm>
            <a:prstGeom prst="rect">
              <a:avLst/>
            </a:prstGeom>
          </p:spPr>
        </p:pic>
        <p:pic>
          <p:nvPicPr>
            <p:cNvPr id="26" name="object 26"/>
            <p:cNvPicPr/>
            <p:nvPr/>
          </p:nvPicPr>
          <p:blipFill>
            <a:blip r:embed="rId3" cstate="print"/>
            <a:stretch>
              <a:fillRect/>
            </a:stretch>
          </p:blipFill>
          <p:spPr>
            <a:xfrm>
              <a:off x="8071567" y="6880361"/>
              <a:ext cx="167534" cy="167534"/>
            </a:xfrm>
            <a:prstGeom prst="rect">
              <a:avLst/>
            </a:prstGeom>
          </p:spPr>
        </p:pic>
        <p:pic>
          <p:nvPicPr>
            <p:cNvPr id="27" name="object 27"/>
            <p:cNvPicPr/>
            <p:nvPr/>
          </p:nvPicPr>
          <p:blipFill>
            <a:blip r:embed="rId3" cstate="print"/>
            <a:stretch>
              <a:fillRect/>
            </a:stretch>
          </p:blipFill>
          <p:spPr>
            <a:xfrm>
              <a:off x="8071567" y="7194487"/>
              <a:ext cx="167534" cy="167534"/>
            </a:xfrm>
            <a:prstGeom prst="rect">
              <a:avLst/>
            </a:prstGeom>
          </p:spPr>
        </p:pic>
        <p:pic>
          <p:nvPicPr>
            <p:cNvPr id="28" name="object 28"/>
            <p:cNvPicPr/>
            <p:nvPr/>
          </p:nvPicPr>
          <p:blipFill>
            <a:blip r:embed="rId3" cstate="print"/>
            <a:stretch>
              <a:fillRect/>
            </a:stretch>
          </p:blipFill>
          <p:spPr>
            <a:xfrm>
              <a:off x="8071567" y="7508614"/>
              <a:ext cx="167534" cy="167534"/>
            </a:xfrm>
            <a:prstGeom prst="rect">
              <a:avLst/>
            </a:prstGeom>
          </p:spPr>
        </p:pic>
        <p:pic>
          <p:nvPicPr>
            <p:cNvPr id="29" name="object 29"/>
            <p:cNvPicPr/>
            <p:nvPr/>
          </p:nvPicPr>
          <p:blipFill>
            <a:blip r:embed="rId3" cstate="print"/>
            <a:stretch>
              <a:fillRect/>
            </a:stretch>
          </p:blipFill>
          <p:spPr>
            <a:xfrm>
              <a:off x="8071567" y="7822740"/>
              <a:ext cx="167534" cy="167534"/>
            </a:xfrm>
            <a:prstGeom prst="rect">
              <a:avLst/>
            </a:prstGeom>
          </p:spPr>
        </p:pic>
        <p:pic>
          <p:nvPicPr>
            <p:cNvPr id="30" name="object 30"/>
            <p:cNvPicPr/>
            <p:nvPr/>
          </p:nvPicPr>
          <p:blipFill>
            <a:blip r:embed="rId3" cstate="print"/>
            <a:stretch>
              <a:fillRect/>
            </a:stretch>
          </p:blipFill>
          <p:spPr>
            <a:xfrm>
              <a:off x="8071567" y="8136867"/>
              <a:ext cx="167534" cy="167534"/>
            </a:xfrm>
            <a:prstGeom prst="rect">
              <a:avLst/>
            </a:prstGeom>
          </p:spPr>
        </p:pic>
        <p:pic>
          <p:nvPicPr>
            <p:cNvPr id="31" name="object 31"/>
            <p:cNvPicPr/>
            <p:nvPr/>
          </p:nvPicPr>
          <p:blipFill>
            <a:blip r:embed="rId3" cstate="print"/>
            <a:stretch>
              <a:fillRect/>
            </a:stretch>
          </p:blipFill>
          <p:spPr>
            <a:xfrm>
              <a:off x="8071567" y="8450994"/>
              <a:ext cx="167534" cy="167534"/>
            </a:xfrm>
            <a:prstGeom prst="rect">
              <a:avLst/>
            </a:prstGeom>
          </p:spPr>
        </p:pic>
      </p:grpSp>
      <p:sp>
        <p:nvSpPr>
          <p:cNvPr id="32" name="object 32"/>
          <p:cNvSpPr txBox="1"/>
          <p:nvPr/>
        </p:nvSpPr>
        <p:spPr>
          <a:xfrm>
            <a:off x="7743348" y="4532342"/>
            <a:ext cx="6335395" cy="3180038"/>
          </a:xfrm>
          <a:prstGeom prst="rect">
            <a:avLst/>
          </a:prstGeom>
        </p:spPr>
        <p:txBody>
          <a:bodyPr vert="horz" wrap="square" lIns="0" tIns="154940" rIns="0" bIns="0" rtlCol="0">
            <a:spAutoFit/>
          </a:bodyPr>
          <a:lstStyle/>
          <a:p>
            <a:pPr marL="355600">
              <a:lnSpc>
                <a:spcPct val="100000"/>
              </a:lnSpc>
              <a:spcBef>
                <a:spcPts val="1220"/>
              </a:spcBef>
            </a:pPr>
            <a:r>
              <a:rPr sz="2600" b="1" spc="70" dirty="0">
                <a:latin typeface="Calibri"/>
                <a:cs typeface="Calibri"/>
              </a:rPr>
              <a:t>SUITABILITY:</a:t>
            </a:r>
            <a:endParaRPr sz="2600" dirty="0">
              <a:latin typeface="Calibri"/>
              <a:cs typeface="Calibri"/>
            </a:endParaRPr>
          </a:p>
          <a:p>
            <a:pPr marL="569595" marR="3051175">
              <a:lnSpc>
                <a:spcPct val="105700"/>
              </a:lnSpc>
              <a:spcBef>
                <a:spcPts val="775"/>
              </a:spcBef>
            </a:pPr>
            <a:r>
              <a:rPr sz="1950" dirty="0">
                <a:latin typeface="Calibri"/>
                <a:cs typeface="Calibri"/>
              </a:rPr>
              <a:t>People</a:t>
            </a:r>
            <a:r>
              <a:rPr sz="1950" spc="55" dirty="0">
                <a:latin typeface="Calibri"/>
                <a:cs typeface="Calibri"/>
              </a:rPr>
              <a:t> </a:t>
            </a:r>
            <a:r>
              <a:rPr sz="1950" dirty="0">
                <a:latin typeface="Calibri"/>
                <a:cs typeface="Calibri"/>
              </a:rPr>
              <a:t>with</a:t>
            </a:r>
            <a:r>
              <a:rPr sz="1950" spc="55" dirty="0">
                <a:latin typeface="Calibri"/>
                <a:cs typeface="Calibri"/>
              </a:rPr>
              <a:t> </a:t>
            </a:r>
            <a:r>
              <a:rPr sz="1950" dirty="0">
                <a:latin typeface="Calibri"/>
                <a:cs typeface="Calibri"/>
              </a:rPr>
              <a:t>sensitive</a:t>
            </a:r>
            <a:r>
              <a:rPr sz="1950" spc="55" dirty="0">
                <a:latin typeface="Calibri"/>
                <a:cs typeface="Calibri"/>
              </a:rPr>
              <a:t> </a:t>
            </a:r>
            <a:r>
              <a:rPr sz="1950" spc="-20" dirty="0">
                <a:latin typeface="Calibri"/>
                <a:cs typeface="Calibri"/>
              </a:rPr>
              <a:t>eyes </a:t>
            </a:r>
            <a:r>
              <a:rPr sz="1950" dirty="0">
                <a:latin typeface="Calibri"/>
                <a:cs typeface="Calibri"/>
              </a:rPr>
              <a:t>Contact</a:t>
            </a:r>
            <a:r>
              <a:rPr sz="1950" spc="65" dirty="0">
                <a:latin typeface="Calibri"/>
                <a:cs typeface="Calibri"/>
              </a:rPr>
              <a:t> </a:t>
            </a:r>
            <a:r>
              <a:rPr sz="1950" dirty="0">
                <a:latin typeface="Calibri"/>
                <a:cs typeface="Calibri"/>
              </a:rPr>
              <a:t>lens</a:t>
            </a:r>
            <a:r>
              <a:rPr sz="1950" spc="65" dirty="0">
                <a:latin typeface="Calibri"/>
                <a:cs typeface="Calibri"/>
              </a:rPr>
              <a:t> </a:t>
            </a:r>
            <a:r>
              <a:rPr sz="1950" spc="40" dirty="0">
                <a:latin typeface="Calibri"/>
                <a:cs typeface="Calibri"/>
              </a:rPr>
              <a:t>wearers</a:t>
            </a:r>
            <a:endParaRPr sz="1950" dirty="0">
              <a:latin typeface="Calibri"/>
              <a:cs typeface="Calibri"/>
            </a:endParaRPr>
          </a:p>
          <a:p>
            <a:pPr marL="569595">
              <a:lnSpc>
                <a:spcPct val="100000"/>
              </a:lnSpc>
              <a:spcBef>
                <a:spcPts val="130"/>
              </a:spcBef>
            </a:pPr>
            <a:r>
              <a:rPr sz="1950" spc="85" dirty="0">
                <a:latin typeface="Calibri"/>
                <a:cs typeface="Calibri"/>
              </a:rPr>
              <a:t>High</a:t>
            </a:r>
            <a:r>
              <a:rPr sz="1950" spc="-35" dirty="0">
                <a:latin typeface="Calibri"/>
                <a:cs typeface="Calibri"/>
              </a:rPr>
              <a:t> </a:t>
            </a:r>
            <a:r>
              <a:rPr sz="1950" spc="80" dirty="0">
                <a:latin typeface="Calibri"/>
                <a:cs typeface="Calibri"/>
              </a:rPr>
              <a:t>daily</a:t>
            </a:r>
            <a:r>
              <a:rPr sz="1950" spc="-30" dirty="0">
                <a:latin typeface="Calibri"/>
                <a:cs typeface="Calibri"/>
              </a:rPr>
              <a:t> </a:t>
            </a:r>
            <a:r>
              <a:rPr sz="1950" spc="85" dirty="0">
                <a:latin typeface="Calibri"/>
                <a:cs typeface="Calibri"/>
              </a:rPr>
              <a:t>dosage</a:t>
            </a:r>
            <a:r>
              <a:rPr sz="1950" spc="-30" dirty="0">
                <a:latin typeface="Calibri"/>
                <a:cs typeface="Calibri"/>
              </a:rPr>
              <a:t> </a:t>
            </a:r>
            <a:r>
              <a:rPr sz="1950" dirty="0">
                <a:latin typeface="Calibri"/>
                <a:cs typeface="Calibri"/>
              </a:rPr>
              <a:t>(+</a:t>
            </a:r>
            <a:r>
              <a:rPr sz="1950" spc="-30" dirty="0">
                <a:latin typeface="Calibri"/>
                <a:cs typeface="Calibri"/>
              </a:rPr>
              <a:t> </a:t>
            </a:r>
            <a:r>
              <a:rPr sz="1950" spc="125" dirty="0">
                <a:latin typeface="Calibri"/>
                <a:cs typeface="Calibri"/>
              </a:rPr>
              <a:t>4</a:t>
            </a:r>
            <a:r>
              <a:rPr sz="1950" spc="-30" dirty="0">
                <a:latin typeface="Calibri"/>
                <a:cs typeface="Calibri"/>
              </a:rPr>
              <a:t> </a:t>
            </a:r>
            <a:r>
              <a:rPr sz="1950" spc="-20" dirty="0">
                <a:latin typeface="Calibri"/>
                <a:cs typeface="Calibri"/>
              </a:rPr>
              <a:t>times</a:t>
            </a:r>
            <a:r>
              <a:rPr sz="1950" spc="-30" dirty="0">
                <a:latin typeface="Calibri"/>
                <a:cs typeface="Calibri"/>
              </a:rPr>
              <a:t> </a:t>
            </a:r>
            <a:r>
              <a:rPr sz="1950" spc="185" dirty="0">
                <a:latin typeface="Calibri"/>
                <a:cs typeface="Calibri"/>
              </a:rPr>
              <a:t>a</a:t>
            </a:r>
            <a:r>
              <a:rPr sz="1950" spc="-30" dirty="0">
                <a:latin typeface="Calibri"/>
                <a:cs typeface="Calibri"/>
              </a:rPr>
              <a:t> </a:t>
            </a:r>
            <a:r>
              <a:rPr sz="1950" spc="70" dirty="0">
                <a:latin typeface="Calibri"/>
                <a:cs typeface="Calibri"/>
              </a:rPr>
              <a:t>day)</a:t>
            </a:r>
            <a:endParaRPr sz="1950" dirty="0">
              <a:latin typeface="Calibri"/>
              <a:cs typeface="Calibri"/>
            </a:endParaRPr>
          </a:p>
          <a:p>
            <a:pPr marL="569595" marR="466090">
              <a:lnSpc>
                <a:spcPct val="105700"/>
              </a:lnSpc>
            </a:pPr>
            <a:r>
              <a:rPr sz="1950" spc="65" dirty="0">
                <a:latin typeface="Calibri"/>
                <a:cs typeface="Calibri"/>
              </a:rPr>
              <a:t>Long-</a:t>
            </a:r>
            <a:r>
              <a:rPr sz="1950" spc="-10" dirty="0">
                <a:latin typeface="Calibri"/>
                <a:cs typeface="Calibri"/>
              </a:rPr>
              <a:t>term</a:t>
            </a:r>
            <a:r>
              <a:rPr sz="1950" spc="75" dirty="0">
                <a:latin typeface="Calibri"/>
                <a:cs typeface="Calibri"/>
              </a:rPr>
              <a:t> </a:t>
            </a:r>
            <a:r>
              <a:rPr sz="1950" spc="-10" dirty="0">
                <a:latin typeface="Calibri"/>
                <a:cs typeface="Calibri"/>
              </a:rPr>
              <a:t>treatment</a:t>
            </a:r>
            <a:r>
              <a:rPr sz="1950" spc="75" dirty="0">
                <a:latin typeface="Calibri"/>
                <a:cs typeface="Calibri"/>
              </a:rPr>
              <a:t> </a:t>
            </a:r>
            <a:r>
              <a:rPr sz="1950" dirty="0">
                <a:latin typeface="Calibri"/>
                <a:cs typeface="Calibri"/>
              </a:rPr>
              <a:t>of</a:t>
            </a:r>
            <a:r>
              <a:rPr sz="1950" spc="80" dirty="0">
                <a:latin typeface="Calibri"/>
                <a:cs typeface="Calibri"/>
              </a:rPr>
              <a:t> </a:t>
            </a:r>
            <a:r>
              <a:rPr sz="1950" dirty="0">
                <a:latin typeface="Calibri"/>
                <a:cs typeface="Calibri"/>
              </a:rPr>
              <a:t>moderate/severe</a:t>
            </a:r>
            <a:r>
              <a:rPr sz="1950" spc="75" dirty="0">
                <a:latin typeface="Calibri"/>
                <a:cs typeface="Calibri"/>
              </a:rPr>
              <a:t> </a:t>
            </a:r>
            <a:r>
              <a:rPr sz="1950" spc="114" dirty="0">
                <a:latin typeface="Calibri"/>
                <a:cs typeface="Calibri"/>
              </a:rPr>
              <a:t>Dry</a:t>
            </a:r>
            <a:r>
              <a:rPr sz="1950" spc="80" dirty="0">
                <a:latin typeface="Calibri"/>
                <a:cs typeface="Calibri"/>
              </a:rPr>
              <a:t> </a:t>
            </a:r>
            <a:r>
              <a:rPr sz="1950" spc="-20" dirty="0">
                <a:latin typeface="Calibri"/>
                <a:cs typeface="Calibri"/>
              </a:rPr>
              <a:t>Eyes </a:t>
            </a:r>
            <a:r>
              <a:rPr sz="1950" dirty="0">
                <a:latin typeface="Calibri"/>
                <a:cs typeface="Calibri"/>
              </a:rPr>
              <a:t>After</a:t>
            </a:r>
            <a:r>
              <a:rPr sz="1950" spc="114" dirty="0">
                <a:latin typeface="Calibri"/>
                <a:cs typeface="Calibri"/>
              </a:rPr>
              <a:t> </a:t>
            </a:r>
            <a:r>
              <a:rPr sz="1950" dirty="0">
                <a:latin typeface="Calibri"/>
                <a:cs typeface="Calibri"/>
              </a:rPr>
              <a:t>eye</a:t>
            </a:r>
            <a:r>
              <a:rPr sz="1950" spc="120" dirty="0">
                <a:latin typeface="Calibri"/>
                <a:cs typeface="Calibri"/>
              </a:rPr>
              <a:t> </a:t>
            </a:r>
            <a:r>
              <a:rPr sz="1950" spc="55" dirty="0">
                <a:latin typeface="Calibri"/>
                <a:cs typeface="Calibri"/>
              </a:rPr>
              <a:t>surgery</a:t>
            </a:r>
            <a:endParaRPr sz="1950" dirty="0">
              <a:latin typeface="Calibri"/>
              <a:cs typeface="Calibri"/>
            </a:endParaRPr>
          </a:p>
          <a:p>
            <a:pPr marL="569595">
              <a:lnSpc>
                <a:spcPct val="100000"/>
              </a:lnSpc>
              <a:spcBef>
                <a:spcPts val="135"/>
              </a:spcBef>
            </a:pPr>
            <a:r>
              <a:rPr sz="1950" dirty="0">
                <a:latin typeface="Calibri"/>
                <a:cs typeface="Calibri"/>
              </a:rPr>
              <a:t>Preservative</a:t>
            </a:r>
            <a:r>
              <a:rPr sz="1950" spc="300" dirty="0">
                <a:latin typeface="Calibri"/>
                <a:cs typeface="Calibri"/>
              </a:rPr>
              <a:t> </a:t>
            </a:r>
            <a:r>
              <a:rPr sz="1950" spc="65" dirty="0">
                <a:latin typeface="Calibri"/>
                <a:cs typeface="Calibri"/>
              </a:rPr>
              <a:t>allergy</a:t>
            </a:r>
            <a:endParaRPr sz="1950" dirty="0">
              <a:latin typeface="Calibri"/>
              <a:cs typeface="Calibri"/>
            </a:endParaRPr>
          </a:p>
          <a:p>
            <a:pPr marL="569595" marR="976630">
              <a:lnSpc>
                <a:spcPct val="105700"/>
              </a:lnSpc>
            </a:pPr>
            <a:r>
              <a:rPr sz="1950" dirty="0">
                <a:latin typeface="Calibri"/>
                <a:cs typeface="Calibri"/>
              </a:rPr>
              <a:t>If</a:t>
            </a:r>
            <a:r>
              <a:rPr sz="1950" spc="110" dirty="0">
                <a:latin typeface="Calibri"/>
                <a:cs typeface="Calibri"/>
              </a:rPr>
              <a:t> </a:t>
            </a:r>
            <a:r>
              <a:rPr sz="1950" spc="85" dirty="0">
                <a:latin typeface="Calibri"/>
                <a:cs typeface="Calibri"/>
              </a:rPr>
              <a:t>already</a:t>
            </a:r>
            <a:r>
              <a:rPr sz="1950" spc="114" dirty="0">
                <a:latin typeface="Calibri"/>
                <a:cs typeface="Calibri"/>
              </a:rPr>
              <a:t> </a:t>
            </a:r>
            <a:r>
              <a:rPr sz="1950" dirty="0">
                <a:latin typeface="Calibri"/>
                <a:cs typeface="Calibri"/>
              </a:rPr>
              <a:t>using</a:t>
            </a:r>
            <a:r>
              <a:rPr sz="1950" spc="110" dirty="0">
                <a:latin typeface="Calibri"/>
                <a:cs typeface="Calibri"/>
              </a:rPr>
              <a:t> </a:t>
            </a:r>
            <a:r>
              <a:rPr sz="1950" dirty="0">
                <a:latin typeface="Calibri"/>
                <a:cs typeface="Calibri"/>
              </a:rPr>
              <a:t>other</a:t>
            </a:r>
            <a:r>
              <a:rPr sz="1950" spc="114" dirty="0">
                <a:latin typeface="Calibri"/>
                <a:cs typeface="Calibri"/>
              </a:rPr>
              <a:t> </a:t>
            </a:r>
            <a:r>
              <a:rPr sz="1950" dirty="0">
                <a:latin typeface="Calibri"/>
                <a:cs typeface="Calibri"/>
              </a:rPr>
              <a:t>preserved</a:t>
            </a:r>
            <a:r>
              <a:rPr sz="1950" spc="114" dirty="0">
                <a:latin typeface="Calibri"/>
                <a:cs typeface="Calibri"/>
              </a:rPr>
              <a:t> </a:t>
            </a:r>
            <a:r>
              <a:rPr sz="1950" dirty="0">
                <a:latin typeface="Calibri"/>
                <a:cs typeface="Calibri"/>
              </a:rPr>
              <a:t>drops</a:t>
            </a:r>
            <a:r>
              <a:rPr sz="1950" spc="110" dirty="0">
                <a:latin typeface="Calibri"/>
                <a:cs typeface="Calibri"/>
              </a:rPr>
              <a:t> </a:t>
            </a:r>
            <a:r>
              <a:rPr sz="1950" dirty="0">
                <a:latin typeface="Calibri"/>
                <a:cs typeface="Calibri"/>
              </a:rPr>
              <a:t>on</a:t>
            </a:r>
            <a:r>
              <a:rPr sz="1950" spc="114" dirty="0">
                <a:latin typeface="Calibri"/>
                <a:cs typeface="Calibri"/>
              </a:rPr>
              <a:t> </a:t>
            </a:r>
            <a:r>
              <a:rPr sz="1950" spc="135" dirty="0">
                <a:latin typeface="Calibri"/>
                <a:cs typeface="Calibri"/>
              </a:rPr>
              <a:t>a </a:t>
            </a:r>
            <a:r>
              <a:rPr sz="1950" spc="65" dirty="0">
                <a:latin typeface="Calibri"/>
                <a:cs typeface="Calibri"/>
              </a:rPr>
              <a:t>long-</a:t>
            </a:r>
            <a:r>
              <a:rPr sz="1950" spc="-10" dirty="0">
                <a:latin typeface="Calibri"/>
                <a:cs typeface="Calibri"/>
              </a:rPr>
              <a:t>term</a:t>
            </a:r>
            <a:r>
              <a:rPr sz="1950" spc="50" dirty="0">
                <a:latin typeface="Calibri"/>
                <a:cs typeface="Calibri"/>
              </a:rPr>
              <a:t> </a:t>
            </a:r>
            <a:r>
              <a:rPr sz="1950" spc="80" dirty="0">
                <a:latin typeface="Calibri"/>
                <a:cs typeface="Calibri"/>
              </a:rPr>
              <a:t>daily</a:t>
            </a:r>
            <a:r>
              <a:rPr sz="1950" spc="50" dirty="0">
                <a:latin typeface="Calibri"/>
                <a:cs typeface="Calibri"/>
              </a:rPr>
              <a:t> </a:t>
            </a:r>
            <a:r>
              <a:rPr sz="1950" dirty="0">
                <a:latin typeface="Calibri"/>
                <a:cs typeface="Calibri"/>
              </a:rPr>
              <a:t>basis</a:t>
            </a:r>
            <a:r>
              <a:rPr sz="1950" spc="55" dirty="0">
                <a:latin typeface="Calibri"/>
                <a:cs typeface="Calibri"/>
              </a:rPr>
              <a:t> </a:t>
            </a:r>
            <a:r>
              <a:rPr sz="1950" dirty="0">
                <a:latin typeface="Calibri"/>
                <a:cs typeface="Calibri"/>
              </a:rPr>
              <a:t>(e.g.</a:t>
            </a:r>
            <a:r>
              <a:rPr sz="1950" spc="50" dirty="0">
                <a:latin typeface="Calibri"/>
                <a:cs typeface="Calibri"/>
              </a:rPr>
              <a:t> </a:t>
            </a:r>
            <a:r>
              <a:rPr sz="1950" spc="65" dirty="0">
                <a:latin typeface="Calibri"/>
                <a:cs typeface="Calibri"/>
              </a:rPr>
              <a:t>glaucoma</a:t>
            </a:r>
            <a:r>
              <a:rPr sz="1950" spc="55" dirty="0">
                <a:latin typeface="Calibri"/>
                <a:cs typeface="Calibri"/>
              </a:rPr>
              <a:t> </a:t>
            </a:r>
            <a:r>
              <a:rPr sz="1950" spc="-10" dirty="0">
                <a:latin typeface="Calibri"/>
                <a:cs typeface="Calibri"/>
              </a:rPr>
              <a:t>patients)</a:t>
            </a:r>
            <a:endParaRPr sz="1950" dirty="0">
              <a:latin typeface="Calibri"/>
              <a:cs typeface="Calibri"/>
            </a:endParaRPr>
          </a:p>
        </p:txBody>
      </p:sp>
      <p:sp>
        <p:nvSpPr>
          <p:cNvPr id="33" name="object 33"/>
          <p:cNvSpPr txBox="1">
            <a:spLocks noGrp="1"/>
          </p:cNvSpPr>
          <p:nvPr>
            <p:ph type="title"/>
          </p:nvPr>
        </p:nvSpPr>
        <p:spPr>
          <a:xfrm>
            <a:off x="1031803" y="886661"/>
            <a:ext cx="13716000" cy="846386"/>
          </a:xfrm>
          <a:prstGeom prst="rect">
            <a:avLst/>
          </a:prstGeom>
        </p:spPr>
        <p:txBody>
          <a:bodyPr vert="horz" wrap="square" lIns="0" tIns="15240" rIns="0" bIns="0" rtlCol="0">
            <a:spAutoFit/>
          </a:bodyPr>
          <a:lstStyle/>
          <a:p>
            <a:pPr marL="12700">
              <a:lnSpc>
                <a:spcPct val="100000"/>
              </a:lnSpc>
              <a:spcBef>
                <a:spcPts val="120"/>
              </a:spcBef>
            </a:pPr>
            <a:r>
              <a:rPr sz="5400" spc="145" dirty="0">
                <a:solidFill>
                  <a:srgbClr val="E93240"/>
                </a:solidFill>
                <a:latin typeface="+mj-lt"/>
              </a:rPr>
              <a:t>Benefits</a:t>
            </a:r>
            <a:r>
              <a:rPr lang="en-US" sz="5400" spc="145" dirty="0">
                <a:solidFill>
                  <a:srgbClr val="E93240"/>
                </a:solidFill>
                <a:latin typeface="+mj-lt"/>
              </a:rPr>
              <a:t> of Preservative Free </a:t>
            </a:r>
            <a:endParaRPr sz="5400" dirty="0">
              <a:solidFill>
                <a:srgbClr val="E93240"/>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703761" y="4402"/>
            <a:ext cx="16400338" cy="11304154"/>
          </a:xfrm>
          <a:prstGeom prst="rect">
            <a:avLst/>
          </a:prstGeom>
        </p:spPr>
      </p:pic>
      <p:sp>
        <p:nvSpPr>
          <p:cNvPr id="3" name="object 3"/>
          <p:cNvSpPr/>
          <p:nvPr/>
        </p:nvSpPr>
        <p:spPr>
          <a:xfrm>
            <a:off x="998027" y="4289494"/>
            <a:ext cx="2080895" cy="2265680"/>
          </a:xfrm>
          <a:custGeom>
            <a:avLst/>
            <a:gdLst/>
            <a:ahLst/>
            <a:cxnLst/>
            <a:rect l="l" t="t" r="r" b="b"/>
            <a:pathLst>
              <a:path w="2080895" h="2265679">
                <a:moveTo>
                  <a:pt x="2080460" y="0"/>
                </a:moveTo>
                <a:lnTo>
                  <a:pt x="1515472" y="0"/>
                </a:lnTo>
                <a:lnTo>
                  <a:pt x="1046868" y="1614191"/>
                </a:lnTo>
                <a:lnTo>
                  <a:pt x="578275" y="0"/>
                </a:lnTo>
                <a:lnTo>
                  <a:pt x="0" y="0"/>
                </a:lnTo>
                <a:lnTo>
                  <a:pt x="744459" y="2265417"/>
                </a:lnTo>
                <a:lnTo>
                  <a:pt x="1336011" y="2265417"/>
                </a:lnTo>
                <a:lnTo>
                  <a:pt x="2080460" y="0"/>
                </a:lnTo>
                <a:close/>
              </a:path>
            </a:pathLst>
          </a:custGeom>
          <a:solidFill>
            <a:srgbClr val="E93240"/>
          </a:solidFill>
        </p:spPr>
        <p:txBody>
          <a:bodyPr wrap="square" lIns="0" tIns="0" rIns="0" bIns="0" rtlCol="0"/>
          <a:lstStyle/>
          <a:p>
            <a:endParaRPr/>
          </a:p>
        </p:txBody>
      </p:sp>
      <p:sp>
        <p:nvSpPr>
          <p:cNvPr id="4" name="object 4"/>
          <p:cNvSpPr/>
          <p:nvPr/>
        </p:nvSpPr>
        <p:spPr>
          <a:xfrm>
            <a:off x="3188108" y="4022765"/>
            <a:ext cx="638175" cy="2532380"/>
          </a:xfrm>
          <a:custGeom>
            <a:avLst/>
            <a:gdLst/>
            <a:ahLst/>
            <a:cxnLst/>
            <a:rect l="l" t="t" r="r" b="b"/>
            <a:pathLst>
              <a:path w="638175" h="2532379">
                <a:moveTo>
                  <a:pt x="319037" y="0"/>
                </a:moveTo>
                <a:lnTo>
                  <a:pt x="270409" y="3450"/>
                </a:lnTo>
                <a:lnTo>
                  <a:pt x="224492" y="13522"/>
                </a:lnTo>
                <a:lnTo>
                  <a:pt x="181691" y="29792"/>
                </a:lnTo>
                <a:lnTo>
                  <a:pt x="142411" y="51840"/>
                </a:lnTo>
                <a:lnTo>
                  <a:pt x="107055" y="79244"/>
                </a:lnTo>
                <a:lnTo>
                  <a:pt x="76029" y="111582"/>
                </a:lnTo>
                <a:lnTo>
                  <a:pt x="49737" y="148433"/>
                </a:lnTo>
                <a:lnTo>
                  <a:pt x="28584" y="189375"/>
                </a:lnTo>
                <a:lnTo>
                  <a:pt x="12973" y="233987"/>
                </a:lnTo>
                <a:lnTo>
                  <a:pt x="3310" y="281847"/>
                </a:lnTo>
                <a:lnTo>
                  <a:pt x="0" y="332534"/>
                </a:lnTo>
                <a:lnTo>
                  <a:pt x="3310" y="383223"/>
                </a:lnTo>
                <a:lnTo>
                  <a:pt x="12973" y="431084"/>
                </a:lnTo>
                <a:lnTo>
                  <a:pt x="28584" y="475697"/>
                </a:lnTo>
                <a:lnTo>
                  <a:pt x="49737" y="516639"/>
                </a:lnTo>
                <a:lnTo>
                  <a:pt x="76029" y="553490"/>
                </a:lnTo>
                <a:lnTo>
                  <a:pt x="107055" y="585827"/>
                </a:lnTo>
                <a:lnTo>
                  <a:pt x="142411" y="613230"/>
                </a:lnTo>
                <a:lnTo>
                  <a:pt x="181691" y="635277"/>
                </a:lnTo>
                <a:lnTo>
                  <a:pt x="224492" y="651547"/>
                </a:lnTo>
                <a:lnTo>
                  <a:pt x="270409" y="661618"/>
                </a:lnTo>
                <a:lnTo>
                  <a:pt x="319037" y="665068"/>
                </a:lnTo>
                <a:lnTo>
                  <a:pt x="367670" y="661618"/>
                </a:lnTo>
                <a:lnTo>
                  <a:pt x="413590" y="651547"/>
                </a:lnTo>
                <a:lnTo>
                  <a:pt x="456394" y="635277"/>
                </a:lnTo>
                <a:lnTo>
                  <a:pt x="495676" y="613230"/>
                </a:lnTo>
                <a:lnTo>
                  <a:pt x="531032" y="585827"/>
                </a:lnTo>
                <a:lnTo>
                  <a:pt x="562058" y="553490"/>
                </a:lnTo>
                <a:lnTo>
                  <a:pt x="588349" y="516639"/>
                </a:lnTo>
                <a:lnTo>
                  <a:pt x="609502" y="475697"/>
                </a:lnTo>
                <a:lnTo>
                  <a:pt x="625112" y="431084"/>
                </a:lnTo>
                <a:lnTo>
                  <a:pt x="634774" y="383223"/>
                </a:lnTo>
                <a:lnTo>
                  <a:pt x="638085" y="332534"/>
                </a:lnTo>
                <a:lnTo>
                  <a:pt x="634774" y="281847"/>
                </a:lnTo>
                <a:lnTo>
                  <a:pt x="625112" y="233987"/>
                </a:lnTo>
                <a:lnTo>
                  <a:pt x="609502" y="189375"/>
                </a:lnTo>
                <a:lnTo>
                  <a:pt x="588349" y="148433"/>
                </a:lnTo>
                <a:lnTo>
                  <a:pt x="562058" y="111582"/>
                </a:lnTo>
                <a:lnTo>
                  <a:pt x="531032" y="79244"/>
                </a:lnTo>
                <a:lnTo>
                  <a:pt x="495676" y="51840"/>
                </a:lnTo>
                <a:lnTo>
                  <a:pt x="456394" y="29792"/>
                </a:lnTo>
                <a:lnTo>
                  <a:pt x="413590" y="13522"/>
                </a:lnTo>
                <a:lnTo>
                  <a:pt x="367670" y="3450"/>
                </a:lnTo>
                <a:lnTo>
                  <a:pt x="319037" y="0"/>
                </a:lnTo>
                <a:close/>
              </a:path>
              <a:path w="638175" h="2532379">
                <a:moveTo>
                  <a:pt x="568296" y="820959"/>
                </a:moveTo>
                <a:lnTo>
                  <a:pt x="69788" y="820959"/>
                </a:lnTo>
                <a:lnTo>
                  <a:pt x="69788" y="2532142"/>
                </a:lnTo>
                <a:lnTo>
                  <a:pt x="568296" y="2532142"/>
                </a:lnTo>
                <a:lnTo>
                  <a:pt x="568296" y="820959"/>
                </a:lnTo>
                <a:close/>
              </a:path>
            </a:pathLst>
          </a:custGeom>
          <a:solidFill>
            <a:srgbClr val="E93240"/>
          </a:solidFill>
        </p:spPr>
        <p:txBody>
          <a:bodyPr wrap="square" lIns="0" tIns="0" rIns="0" bIns="0" rtlCol="0"/>
          <a:lstStyle/>
          <a:p>
            <a:endParaRPr/>
          </a:p>
        </p:txBody>
      </p:sp>
      <p:sp>
        <p:nvSpPr>
          <p:cNvPr id="5" name="object 5"/>
          <p:cNvSpPr/>
          <p:nvPr/>
        </p:nvSpPr>
        <p:spPr>
          <a:xfrm>
            <a:off x="3989029" y="4843725"/>
            <a:ext cx="1512570" cy="1711325"/>
          </a:xfrm>
          <a:custGeom>
            <a:avLst/>
            <a:gdLst/>
            <a:ahLst/>
            <a:cxnLst/>
            <a:rect l="l" t="t" r="r" b="b"/>
            <a:pathLst>
              <a:path w="1512570" h="1711325">
                <a:moveTo>
                  <a:pt x="1478918" y="0"/>
                </a:moveTo>
                <a:lnTo>
                  <a:pt x="49872" y="0"/>
                </a:lnTo>
                <a:lnTo>
                  <a:pt x="49872" y="450310"/>
                </a:lnTo>
                <a:lnTo>
                  <a:pt x="824226" y="450310"/>
                </a:lnTo>
                <a:lnTo>
                  <a:pt x="0" y="1278201"/>
                </a:lnTo>
                <a:lnTo>
                  <a:pt x="0" y="1711183"/>
                </a:lnTo>
                <a:lnTo>
                  <a:pt x="1512163" y="1711183"/>
                </a:lnTo>
                <a:lnTo>
                  <a:pt x="1512163" y="1260872"/>
                </a:lnTo>
                <a:lnTo>
                  <a:pt x="654723" y="1260872"/>
                </a:lnTo>
                <a:lnTo>
                  <a:pt x="1478918" y="432981"/>
                </a:lnTo>
                <a:lnTo>
                  <a:pt x="1478918" y="0"/>
                </a:lnTo>
                <a:close/>
              </a:path>
            </a:pathLst>
          </a:custGeom>
          <a:solidFill>
            <a:srgbClr val="E93240"/>
          </a:solidFill>
        </p:spPr>
        <p:txBody>
          <a:bodyPr wrap="square" lIns="0" tIns="0" rIns="0" bIns="0" rtlCol="0"/>
          <a:lstStyle/>
          <a:p>
            <a:endParaRPr/>
          </a:p>
        </p:txBody>
      </p:sp>
      <p:sp>
        <p:nvSpPr>
          <p:cNvPr id="6" name="object 6"/>
          <p:cNvSpPr/>
          <p:nvPr/>
        </p:nvSpPr>
        <p:spPr>
          <a:xfrm>
            <a:off x="5614163" y="4244457"/>
            <a:ext cx="2313305" cy="2355850"/>
          </a:xfrm>
          <a:custGeom>
            <a:avLst/>
            <a:gdLst/>
            <a:ahLst/>
            <a:cxnLst/>
            <a:rect l="l" t="t" r="r" b="b"/>
            <a:pathLst>
              <a:path w="2313304" h="2355850">
                <a:moveTo>
                  <a:pt x="1156551" y="0"/>
                </a:moveTo>
                <a:lnTo>
                  <a:pt x="1106081" y="930"/>
                </a:lnTo>
                <a:lnTo>
                  <a:pt x="1056386" y="3701"/>
                </a:lnTo>
                <a:lnTo>
                  <a:pt x="1007490" y="8283"/>
                </a:lnTo>
                <a:lnTo>
                  <a:pt x="959421" y="14645"/>
                </a:lnTo>
                <a:lnTo>
                  <a:pt x="912204" y="22759"/>
                </a:lnTo>
                <a:lnTo>
                  <a:pt x="865866" y="32594"/>
                </a:lnTo>
                <a:lnTo>
                  <a:pt x="820432" y="44120"/>
                </a:lnTo>
                <a:lnTo>
                  <a:pt x="775929" y="57307"/>
                </a:lnTo>
                <a:lnTo>
                  <a:pt x="732384" y="72126"/>
                </a:lnTo>
                <a:lnTo>
                  <a:pt x="689821" y="88547"/>
                </a:lnTo>
                <a:lnTo>
                  <a:pt x="648269" y="106539"/>
                </a:lnTo>
                <a:lnTo>
                  <a:pt x="607751" y="126074"/>
                </a:lnTo>
                <a:lnTo>
                  <a:pt x="568296" y="147120"/>
                </a:lnTo>
                <a:lnTo>
                  <a:pt x="529928" y="169649"/>
                </a:lnTo>
                <a:lnTo>
                  <a:pt x="492675" y="193629"/>
                </a:lnTo>
                <a:lnTo>
                  <a:pt x="456562" y="219032"/>
                </a:lnTo>
                <a:lnTo>
                  <a:pt x="421616" y="245828"/>
                </a:lnTo>
                <a:lnTo>
                  <a:pt x="387862" y="273986"/>
                </a:lnTo>
                <a:lnTo>
                  <a:pt x="355327" y="303477"/>
                </a:lnTo>
                <a:lnTo>
                  <a:pt x="324037" y="334271"/>
                </a:lnTo>
                <a:lnTo>
                  <a:pt x="294018" y="366337"/>
                </a:lnTo>
                <a:lnTo>
                  <a:pt x="265297" y="399647"/>
                </a:lnTo>
                <a:lnTo>
                  <a:pt x="237899" y="434170"/>
                </a:lnTo>
                <a:lnTo>
                  <a:pt x="211850" y="469877"/>
                </a:lnTo>
                <a:lnTo>
                  <a:pt x="187178" y="506737"/>
                </a:lnTo>
                <a:lnTo>
                  <a:pt x="163908" y="544720"/>
                </a:lnTo>
                <a:lnTo>
                  <a:pt x="142066" y="583797"/>
                </a:lnTo>
                <a:lnTo>
                  <a:pt x="121678" y="623938"/>
                </a:lnTo>
                <a:lnTo>
                  <a:pt x="102771" y="665113"/>
                </a:lnTo>
                <a:lnTo>
                  <a:pt x="85371" y="707292"/>
                </a:lnTo>
                <a:lnTo>
                  <a:pt x="69504" y="750445"/>
                </a:lnTo>
                <a:lnTo>
                  <a:pt x="55196" y="794543"/>
                </a:lnTo>
                <a:lnTo>
                  <a:pt x="42473" y="839555"/>
                </a:lnTo>
                <a:lnTo>
                  <a:pt x="31362" y="885452"/>
                </a:lnTo>
                <a:lnTo>
                  <a:pt x="21888" y="932203"/>
                </a:lnTo>
                <a:lnTo>
                  <a:pt x="14078" y="979779"/>
                </a:lnTo>
                <a:lnTo>
                  <a:pt x="7958" y="1028150"/>
                </a:lnTo>
                <a:lnTo>
                  <a:pt x="3554" y="1077286"/>
                </a:lnTo>
                <a:lnTo>
                  <a:pt x="892" y="1127157"/>
                </a:lnTo>
                <a:lnTo>
                  <a:pt x="0" y="1177733"/>
                </a:lnTo>
                <a:lnTo>
                  <a:pt x="892" y="1228311"/>
                </a:lnTo>
                <a:lnTo>
                  <a:pt x="3554" y="1278184"/>
                </a:lnTo>
                <a:lnTo>
                  <a:pt x="7965" y="1327375"/>
                </a:lnTo>
                <a:lnTo>
                  <a:pt x="14078" y="1375693"/>
                </a:lnTo>
                <a:lnTo>
                  <a:pt x="21888" y="1423270"/>
                </a:lnTo>
                <a:lnTo>
                  <a:pt x="31362" y="1470022"/>
                </a:lnTo>
                <a:lnTo>
                  <a:pt x="42473" y="1515920"/>
                </a:lnTo>
                <a:lnTo>
                  <a:pt x="55196" y="1560933"/>
                </a:lnTo>
                <a:lnTo>
                  <a:pt x="69504" y="1605031"/>
                </a:lnTo>
                <a:lnTo>
                  <a:pt x="85371" y="1648185"/>
                </a:lnTo>
                <a:lnTo>
                  <a:pt x="102771" y="1690364"/>
                </a:lnTo>
                <a:lnTo>
                  <a:pt x="121678" y="1731540"/>
                </a:lnTo>
                <a:lnTo>
                  <a:pt x="142066" y="1771681"/>
                </a:lnTo>
                <a:lnTo>
                  <a:pt x="163908" y="1810759"/>
                </a:lnTo>
                <a:lnTo>
                  <a:pt x="187178" y="1848742"/>
                </a:lnTo>
                <a:lnTo>
                  <a:pt x="211850" y="1885602"/>
                </a:lnTo>
                <a:lnTo>
                  <a:pt x="237899" y="1921309"/>
                </a:lnTo>
                <a:lnTo>
                  <a:pt x="265297" y="1955832"/>
                </a:lnTo>
                <a:lnTo>
                  <a:pt x="294018" y="1989142"/>
                </a:lnTo>
                <a:lnTo>
                  <a:pt x="324037" y="2021209"/>
                </a:lnTo>
                <a:lnTo>
                  <a:pt x="355327" y="2052003"/>
                </a:lnTo>
                <a:lnTo>
                  <a:pt x="387862" y="2081494"/>
                </a:lnTo>
                <a:lnTo>
                  <a:pt x="421616" y="2109652"/>
                </a:lnTo>
                <a:lnTo>
                  <a:pt x="456562" y="2136447"/>
                </a:lnTo>
                <a:lnTo>
                  <a:pt x="492675" y="2161850"/>
                </a:lnTo>
                <a:lnTo>
                  <a:pt x="529928" y="2185831"/>
                </a:lnTo>
                <a:lnTo>
                  <a:pt x="568296" y="2208359"/>
                </a:lnTo>
                <a:lnTo>
                  <a:pt x="607751" y="2229405"/>
                </a:lnTo>
                <a:lnTo>
                  <a:pt x="648269" y="2248939"/>
                </a:lnTo>
                <a:lnTo>
                  <a:pt x="689821" y="2266931"/>
                </a:lnTo>
                <a:lnTo>
                  <a:pt x="732384" y="2283352"/>
                </a:lnTo>
                <a:lnTo>
                  <a:pt x="775929" y="2298171"/>
                </a:lnTo>
                <a:lnTo>
                  <a:pt x="820432" y="2311358"/>
                </a:lnTo>
                <a:lnTo>
                  <a:pt x="865866" y="2322884"/>
                </a:lnTo>
                <a:lnTo>
                  <a:pt x="912204" y="2332719"/>
                </a:lnTo>
                <a:lnTo>
                  <a:pt x="959421" y="2340832"/>
                </a:lnTo>
                <a:lnTo>
                  <a:pt x="1007490" y="2347195"/>
                </a:lnTo>
                <a:lnTo>
                  <a:pt x="1056386" y="2351776"/>
                </a:lnTo>
                <a:lnTo>
                  <a:pt x="1106081" y="2354547"/>
                </a:lnTo>
                <a:lnTo>
                  <a:pt x="1156551" y="2355478"/>
                </a:lnTo>
                <a:lnTo>
                  <a:pt x="1207022" y="2354547"/>
                </a:lnTo>
                <a:lnTo>
                  <a:pt x="1256719" y="2351776"/>
                </a:lnTo>
                <a:lnTo>
                  <a:pt x="1305615" y="2347195"/>
                </a:lnTo>
                <a:lnTo>
                  <a:pt x="1353686" y="2340832"/>
                </a:lnTo>
                <a:lnTo>
                  <a:pt x="1400903" y="2332719"/>
                </a:lnTo>
                <a:lnTo>
                  <a:pt x="1447243" y="2322884"/>
                </a:lnTo>
                <a:lnTo>
                  <a:pt x="1492677" y="2311358"/>
                </a:lnTo>
                <a:lnTo>
                  <a:pt x="1537180" y="2298171"/>
                </a:lnTo>
                <a:lnTo>
                  <a:pt x="1580726" y="2283352"/>
                </a:lnTo>
                <a:lnTo>
                  <a:pt x="1623289" y="2266931"/>
                </a:lnTo>
                <a:lnTo>
                  <a:pt x="1664842" y="2248939"/>
                </a:lnTo>
                <a:lnTo>
                  <a:pt x="1705359" y="2229405"/>
                </a:lnTo>
                <a:lnTo>
                  <a:pt x="1744815" y="2208359"/>
                </a:lnTo>
                <a:lnTo>
                  <a:pt x="1783182" y="2185831"/>
                </a:lnTo>
                <a:lnTo>
                  <a:pt x="1820435" y="2161850"/>
                </a:lnTo>
                <a:lnTo>
                  <a:pt x="1856548" y="2136447"/>
                </a:lnTo>
                <a:lnTo>
                  <a:pt x="1891495" y="2109652"/>
                </a:lnTo>
                <a:lnTo>
                  <a:pt x="1925248" y="2081494"/>
                </a:lnTo>
                <a:lnTo>
                  <a:pt x="1957783" y="2052003"/>
                </a:lnTo>
                <a:lnTo>
                  <a:pt x="1989072" y="2021209"/>
                </a:lnTo>
                <a:lnTo>
                  <a:pt x="2019091" y="1989142"/>
                </a:lnTo>
                <a:lnTo>
                  <a:pt x="2047812" y="1955832"/>
                </a:lnTo>
                <a:lnTo>
                  <a:pt x="2075209" y="1921309"/>
                </a:lnTo>
                <a:lnTo>
                  <a:pt x="2101257" y="1885602"/>
                </a:lnTo>
                <a:lnTo>
                  <a:pt x="2125929" y="1848742"/>
                </a:lnTo>
                <a:lnTo>
                  <a:pt x="2133802" y="1835891"/>
                </a:lnTo>
                <a:lnTo>
                  <a:pt x="1156551" y="1835891"/>
                </a:lnTo>
                <a:lnTo>
                  <a:pt x="1107040" y="1834190"/>
                </a:lnTo>
                <a:lnTo>
                  <a:pt x="1059160" y="1829151"/>
                </a:lnTo>
                <a:lnTo>
                  <a:pt x="1012978" y="1820871"/>
                </a:lnTo>
                <a:lnTo>
                  <a:pt x="968557" y="1809449"/>
                </a:lnTo>
                <a:lnTo>
                  <a:pt x="925965" y="1794982"/>
                </a:lnTo>
                <a:lnTo>
                  <a:pt x="885265" y="1777568"/>
                </a:lnTo>
                <a:lnTo>
                  <a:pt x="846525" y="1757303"/>
                </a:lnTo>
                <a:lnTo>
                  <a:pt x="809809" y="1734287"/>
                </a:lnTo>
                <a:lnTo>
                  <a:pt x="775183" y="1708616"/>
                </a:lnTo>
                <a:lnTo>
                  <a:pt x="742713" y="1680388"/>
                </a:lnTo>
                <a:lnTo>
                  <a:pt x="712463" y="1649701"/>
                </a:lnTo>
                <a:lnTo>
                  <a:pt x="684501" y="1616651"/>
                </a:lnTo>
                <a:lnTo>
                  <a:pt x="658890" y="1581338"/>
                </a:lnTo>
                <a:lnTo>
                  <a:pt x="635697" y="1543858"/>
                </a:lnTo>
                <a:lnTo>
                  <a:pt x="614987" y="1504309"/>
                </a:lnTo>
                <a:lnTo>
                  <a:pt x="596826" y="1462789"/>
                </a:lnTo>
                <a:lnTo>
                  <a:pt x="581279" y="1419395"/>
                </a:lnTo>
                <a:lnTo>
                  <a:pt x="568411" y="1374224"/>
                </a:lnTo>
                <a:lnTo>
                  <a:pt x="558281" y="1327321"/>
                </a:lnTo>
                <a:lnTo>
                  <a:pt x="550978" y="1278946"/>
                </a:lnTo>
                <a:lnTo>
                  <a:pt x="546544" y="1229032"/>
                </a:lnTo>
                <a:lnTo>
                  <a:pt x="545051" y="1177733"/>
                </a:lnTo>
                <a:lnTo>
                  <a:pt x="546544" y="1126436"/>
                </a:lnTo>
                <a:lnTo>
                  <a:pt x="550978" y="1076524"/>
                </a:lnTo>
                <a:lnTo>
                  <a:pt x="558290" y="1028095"/>
                </a:lnTo>
                <a:lnTo>
                  <a:pt x="568411" y="981248"/>
                </a:lnTo>
                <a:lnTo>
                  <a:pt x="581279" y="936079"/>
                </a:lnTo>
                <a:lnTo>
                  <a:pt x="596826" y="892686"/>
                </a:lnTo>
                <a:lnTo>
                  <a:pt x="614987" y="851167"/>
                </a:lnTo>
                <a:lnTo>
                  <a:pt x="635697" y="811619"/>
                </a:lnTo>
                <a:lnTo>
                  <a:pt x="658890" y="774141"/>
                </a:lnTo>
                <a:lnTo>
                  <a:pt x="684501" y="738828"/>
                </a:lnTo>
                <a:lnTo>
                  <a:pt x="712463" y="705780"/>
                </a:lnTo>
                <a:lnTo>
                  <a:pt x="742713" y="675094"/>
                </a:lnTo>
                <a:lnTo>
                  <a:pt x="775183" y="646867"/>
                </a:lnTo>
                <a:lnTo>
                  <a:pt x="809809" y="621197"/>
                </a:lnTo>
                <a:lnTo>
                  <a:pt x="846525" y="598181"/>
                </a:lnTo>
                <a:lnTo>
                  <a:pt x="885265" y="577918"/>
                </a:lnTo>
                <a:lnTo>
                  <a:pt x="925965" y="560504"/>
                </a:lnTo>
                <a:lnTo>
                  <a:pt x="968557" y="546037"/>
                </a:lnTo>
                <a:lnTo>
                  <a:pt x="1012978" y="534616"/>
                </a:lnTo>
                <a:lnTo>
                  <a:pt x="1059160" y="526337"/>
                </a:lnTo>
                <a:lnTo>
                  <a:pt x="1107040" y="521298"/>
                </a:lnTo>
                <a:lnTo>
                  <a:pt x="1156551" y="519596"/>
                </a:lnTo>
                <a:lnTo>
                  <a:pt x="2133807" y="519596"/>
                </a:lnTo>
                <a:lnTo>
                  <a:pt x="2125929" y="506737"/>
                </a:lnTo>
                <a:lnTo>
                  <a:pt x="2101257" y="469877"/>
                </a:lnTo>
                <a:lnTo>
                  <a:pt x="2075209" y="434170"/>
                </a:lnTo>
                <a:lnTo>
                  <a:pt x="2047812" y="399647"/>
                </a:lnTo>
                <a:lnTo>
                  <a:pt x="2019091" y="366337"/>
                </a:lnTo>
                <a:lnTo>
                  <a:pt x="1989072" y="334271"/>
                </a:lnTo>
                <a:lnTo>
                  <a:pt x="1957783" y="303477"/>
                </a:lnTo>
                <a:lnTo>
                  <a:pt x="1925248" y="273986"/>
                </a:lnTo>
                <a:lnTo>
                  <a:pt x="1891495" y="245828"/>
                </a:lnTo>
                <a:lnTo>
                  <a:pt x="1856548" y="219032"/>
                </a:lnTo>
                <a:lnTo>
                  <a:pt x="1820435" y="193629"/>
                </a:lnTo>
                <a:lnTo>
                  <a:pt x="1783182" y="169649"/>
                </a:lnTo>
                <a:lnTo>
                  <a:pt x="1744815" y="147120"/>
                </a:lnTo>
                <a:lnTo>
                  <a:pt x="1705359" y="126074"/>
                </a:lnTo>
                <a:lnTo>
                  <a:pt x="1664842" y="106539"/>
                </a:lnTo>
                <a:lnTo>
                  <a:pt x="1623289" y="88547"/>
                </a:lnTo>
                <a:lnTo>
                  <a:pt x="1580726" y="72126"/>
                </a:lnTo>
                <a:lnTo>
                  <a:pt x="1537180" y="57307"/>
                </a:lnTo>
                <a:lnTo>
                  <a:pt x="1492677" y="44120"/>
                </a:lnTo>
                <a:lnTo>
                  <a:pt x="1447243" y="32594"/>
                </a:lnTo>
                <a:lnTo>
                  <a:pt x="1400903" y="22759"/>
                </a:lnTo>
                <a:lnTo>
                  <a:pt x="1353686" y="14645"/>
                </a:lnTo>
                <a:lnTo>
                  <a:pt x="1305615" y="8283"/>
                </a:lnTo>
                <a:lnTo>
                  <a:pt x="1256719" y="3701"/>
                </a:lnTo>
                <a:lnTo>
                  <a:pt x="1207022" y="930"/>
                </a:lnTo>
                <a:lnTo>
                  <a:pt x="1156551" y="0"/>
                </a:lnTo>
                <a:close/>
              </a:path>
              <a:path w="2313304" h="2355850">
                <a:moveTo>
                  <a:pt x="2133807" y="519596"/>
                </a:moveTo>
                <a:lnTo>
                  <a:pt x="1156551" y="519596"/>
                </a:lnTo>
                <a:lnTo>
                  <a:pt x="1206063" y="521298"/>
                </a:lnTo>
                <a:lnTo>
                  <a:pt x="1253943" y="526337"/>
                </a:lnTo>
                <a:lnTo>
                  <a:pt x="1300127" y="534616"/>
                </a:lnTo>
                <a:lnTo>
                  <a:pt x="1344548" y="546037"/>
                </a:lnTo>
                <a:lnTo>
                  <a:pt x="1387141" y="560504"/>
                </a:lnTo>
                <a:lnTo>
                  <a:pt x="1427840" y="577918"/>
                </a:lnTo>
                <a:lnTo>
                  <a:pt x="1466581" y="598181"/>
                </a:lnTo>
                <a:lnTo>
                  <a:pt x="1503297" y="621197"/>
                </a:lnTo>
                <a:lnTo>
                  <a:pt x="1537923" y="646867"/>
                </a:lnTo>
                <a:lnTo>
                  <a:pt x="1570393" y="675094"/>
                </a:lnTo>
                <a:lnTo>
                  <a:pt x="1600642" y="705780"/>
                </a:lnTo>
                <a:lnTo>
                  <a:pt x="1628604" y="738828"/>
                </a:lnTo>
                <a:lnTo>
                  <a:pt x="1654215" y="774141"/>
                </a:lnTo>
                <a:lnTo>
                  <a:pt x="1677407" y="811619"/>
                </a:lnTo>
                <a:lnTo>
                  <a:pt x="1698117" y="851167"/>
                </a:lnTo>
                <a:lnTo>
                  <a:pt x="1716277" y="892686"/>
                </a:lnTo>
                <a:lnTo>
                  <a:pt x="1731824" y="936079"/>
                </a:lnTo>
                <a:lnTo>
                  <a:pt x="1744691" y="981248"/>
                </a:lnTo>
                <a:lnTo>
                  <a:pt x="1754821" y="1028150"/>
                </a:lnTo>
                <a:lnTo>
                  <a:pt x="1762123" y="1076524"/>
                </a:lnTo>
                <a:lnTo>
                  <a:pt x="1766558" y="1126436"/>
                </a:lnTo>
                <a:lnTo>
                  <a:pt x="1768050" y="1177733"/>
                </a:lnTo>
                <a:lnTo>
                  <a:pt x="1766558" y="1229032"/>
                </a:lnTo>
                <a:lnTo>
                  <a:pt x="1762123" y="1278946"/>
                </a:lnTo>
                <a:lnTo>
                  <a:pt x="1754812" y="1327375"/>
                </a:lnTo>
                <a:lnTo>
                  <a:pt x="1744691" y="1374224"/>
                </a:lnTo>
                <a:lnTo>
                  <a:pt x="1731824" y="1419395"/>
                </a:lnTo>
                <a:lnTo>
                  <a:pt x="1716277" y="1462789"/>
                </a:lnTo>
                <a:lnTo>
                  <a:pt x="1698117" y="1504309"/>
                </a:lnTo>
                <a:lnTo>
                  <a:pt x="1677407" y="1543858"/>
                </a:lnTo>
                <a:lnTo>
                  <a:pt x="1654215" y="1581338"/>
                </a:lnTo>
                <a:lnTo>
                  <a:pt x="1628604" y="1616651"/>
                </a:lnTo>
                <a:lnTo>
                  <a:pt x="1600642" y="1649701"/>
                </a:lnTo>
                <a:lnTo>
                  <a:pt x="1570393" y="1680388"/>
                </a:lnTo>
                <a:lnTo>
                  <a:pt x="1537923" y="1708616"/>
                </a:lnTo>
                <a:lnTo>
                  <a:pt x="1503297" y="1734287"/>
                </a:lnTo>
                <a:lnTo>
                  <a:pt x="1466581" y="1757303"/>
                </a:lnTo>
                <a:lnTo>
                  <a:pt x="1427840" y="1777568"/>
                </a:lnTo>
                <a:lnTo>
                  <a:pt x="1387141" y="1794982"/>
                </a:lnTo>
                <a:lnTo>
                  <a:pt x="1344548" y="1809449"/>
                </a:lnTo>
                <a:lnTo>
                  <a:pt x="1300127" y="1820871"/>
                </a:lnTo>
                <a:lnTo>
                  <a:pt x="1253943" y="1829151"/>
                </a:lnTo>
                <a:lnTo>
                  <a:pt x="1206063" y="1834190"/>
                </a:lnTo>
                <a:lnTo>
                  <a:pt x="1156551" y="1835891"/>
                </a:lnTo>
                <a:lnTo>
                  <a:pt x="2133802" y="1835891"/>
                </a:lnTo>
                <a:lnTo>
                  <a:pt x="2171040" y="1771681"/>
                </a:lnTo>
                <a:lnTo>
                  <a:pt x="2191427" y="1731540"/>
                </a:lnTo>
                <a:lnTo>
                  <a:pt x="2210333" y="1690364"/>
                </a:lnTo>
                <a:lnTo>
                  <a:pt x="2227733" y="1648185"/>
                </a:lnTo>
                <a:lnTo>
                  <a:pt x="2243600" y="1605031"/>
                </a:lnTo>
                <a:lnTo>
                  <a:pt x="2257908" y="1560933"/>
                </a:lnTo>
                <a:lnTo>
                  <a:pt x="2270630" y="1515920"/>
                </a:lnTo>
                <a:lnTo>
                  <a:pt x="2281741" y="1470022"/>
                </a:lnTo>
                <a:lnTo>
                  <a:pt x="2291214" y="1423270"/>
                </a:lnTo>
                <a:lnTo>
                  <a:pt x="2299024" y="1375693"/>
                </a:lnTo>
                <a:lnTo>
                  <a:pt x="2305144" y="1327321"/>
                </a:lnTo>
                <a:lnTo>
                  <a:pt x="2309548" y="1278184"/>
                </a:lnTo>
                <a:lnTo>
                  <a:pt x="2312209" y="1228311"/>
                </a:lnTo>
                <a:lnTo>
                  <a:pt x="2313102" y="1177733"/>
                </a:lnTo>
                <a:lnTo>
                  <a:pt x="2312209" y="1127157"/>
                </a:lnTo>
                <a:lnTo>
                  <a:pt x="2309548" y="1077286"/>
                </a:lnTo>
                <a:lnTo>
                  <a:pt x="2305137" y="1028095"/>
                </a:lnTo>
                <a:lnTo>
                  <a:pt x="2299024" y="979779"/>
                </a:lnTo>
                <a:lnTo>
                  <a:pt x="2291214" y="932203"/>
                </a:lnTo>
                <a:lnTo>
                  <a:pt x="2281741" y="885452"/>
                </a:lnTo>
                <a:lnTo>
                  <a:pt x="2270630" y="839555"/>
                </a:lnTo>
                <a:lnTo>
                  <a:pt x="2257908" y="794543"/>
                </a:lnTo>
                <a:lnTo>
                  <a:pt x="2243600" y="750445"/>
                </a:lnTo>
                <a:lnTo>
                  <a:pt x="2227733" y="707292"/>
                </a:lnTo>
                <a:lnTo>
                  <a:pt x="2210333" y="665113"/>
                </a:lnTo>
                <a:lnTo>
                  <a:pt x="2191427" y="623938"/>
                </a:lnTo>
                <a:lnTo>
                  <a:pt x="2171040" y="583797"/>
                </a:lnTo>
                <a:lnTo>
                  <a:pt x="2149198" y="544720"/>
                </a:lnTo>
                <a:lnTo>
                  <a:pt x="2133807" y="519596"/>
                </a:lnTo>
                <a:close/>
              </a:path>
            </a:pathLst>
          </a:custGeom>
          <a:solidFill>
            <a:srgbClr val="000000"/>
          </a:solidFill>
        </p:spPr>
        <p:txBody>
          <a:bodyPr wrap="square" lIns="0" tIns="0" rIns="0" bIns="0" rtlCol="0"/>
          <a:lstStyle/>
          <a:p>
            <a:endParaRPr/>
          </a:p>
        </p:txBody>
      </p:sp>
      <p:sp>
        <p:nvSpPr>
          <p:cNvPr id="7" name="object 7"/>
          <p:cNvSpPr/>
          <p:nvPr/>
        </p:nvSpPr>
        <p:spPr>
          <a:xfrm>
            <a:off x="8043532" y="4798684"/>
            <a:ext cx="1761489" cy="2487295"/>
          </a:xfrm>
          <a:custGeom>
            <a:avLst/>
            <a:gdLst/>
            <a:ahLst/>
            <a:cxnLst/>
            <a:rect l="l" t="t" r="r" b="b"/>
            <a:pathLst>
              <a:path w="1761490" h="2487295">
                <a:moveTo>
                  <a:pt x="874046" y="0"/>
                </a:moveTo>
                <a:lnTo>
                  <a:pt x="825894" y="1066"/>
                </a:lnTo>
                <a:lnTo>
                  <a:pt x="778600" y="4252"/>
                </a:lnTo>
                <a:lnTo>
                  <a:pt x="732213" y="9534"/>
                </a:lnTo>
                <a:lnTo>
                  <a:pt x="686782" y="16890"/>
                </a:lnTo>
                <a:lnTo>
                  <a:pt x="642356" y="26298"/>
                </a:lnTo>
                <a:lnTo>
                  <a:pt x="598983" y="37735"/>
                </a:lnTo>
                <a:lnTo>
                  <a:pt x="556713" y="51180"/>
                </a:lnTo>
                <a:lnTo>
                  <a:pt x="515594" y="66609"/>
                </a:lnTo>
                <a:lnTo>
                  <a:pt x="475676" y="84001"/>
                </a:lnTo>
                <a:lnTo>
                  <a:pt x="437006" y="103333"/>
                </a:lnTo>
                <a:lnTo>
                  <a:pt x="399635" y="124583"/>
                </a:lnTo>
                <a:lnTo>
                  <a:pt x="363610" y="147728"/>
                </a:lnTo>
                <a:lnTo>
                  <a:pt x="328980" y="172747"/>
                </a:lnTo>
                <a:lnTo>
                  <a:pt x="295796" y="199616"/>
                </a:lnTo>
                <a:lnTo>
                  <a:pt x="264104" y="228314"/>
                </a:lnTo>
                <a:lnTo>
                  <a:pt x="233955" y="258818"/>
                </a:lnTo>
                <a:lnTo>
                  <a:pt x="205396" y="291106"/>
                </a:lnTo>
                <a:lnTo>
                  <a:pt x="178478" y="325155"/>
                </a:lnTo>
                <a:lnTo>
                  <a:pt x="153248" y="360944"/>
                </a:lnTo>
                <a:lnTo>
                  <a:pt x="129756" y="398450"/>
                </a:lnTo>
                <a:lnTo>
                  <a:pt x="108051" y="437650"/>
                </a:lnTo>
                <a:lnTo>
                  <a:pt x="88181" y="478522"/>
                </a:lnTo>
                <a:lnTo>
                  <a:pt x="70195" y="521044"/>
                </a:lnTo>
                <a:lnTo>
                  <a:pt x="54142" y="565194"/>
                </a:lnTo>
                <a:lnTo>
                  <a:pt x="40071" y="610949"/>
                </a:lnTo>
                <a:lnTo>
                  <a:pt x="28030" y="658287"/>
                </a:lnTo>
                <a:lnTo>
                  <a:pt x="18069" y="707186"/>
                </a:lnTo>
                <a:lnTo>
                  <a:pt x="10237" y="757623"/>
                </a:lnTo>
                <a:lnTo>
                  <a:pt x="4582" y="809576"/>
                </a:lnTo>
                <a:lnTo>
                  <a:pt x="1153" y="863022"/>
                </a:lnTo>
                <a:lnTo>
                  <a:pt x="0" y="917940"/>
                </a:lnTo>
                <a:lnTo>
                  <a:pt x="0" y="2487107"/>
                </a:lnTo>
                <a:lnTo>
                  <a:pt x="498508" y="2487107"/>
                </a:lnTo>
                <a:lnTo>
                  <a:pt x="498508" y="1569166"/>
                </a:lnTo>
                <a:lnTo>
                  <a:pt x="1518088" y="1569166"/>
                </a:lnTo>
                <a:lnTo>
                  <a:pt x="1548068" y="1537212"/>
                </a:lnTo>
                <a:lnTo>
                  <a:pt x="1576802" y="1502847"/>
                </a:lnTo>
                <a:lnTo>
                  <a:pt x="1603914" y="1466340"/>
                </a:lnTo>
                <a:lnTo>
                  <a:pt x="1629286" y="1427684"/>
                </a:lnTo>
                <a:lnTo>
                  <a:pt x="1652801" y="1386871"/>
                </a:lnTo>
                <a:lnTo>
                  <a:pt x="1674340" y="1343896"/>
                </a:lnTo>
                <a:lnTo>
                  <a:pt x="1686220" y="1316315"/>
                </a:lnTo>
                <a:lnTo>
                  <a:pt x="877376" y="1316315"/>
                </a:lnTo>
                <a:lnTo>
                  <a:pt x="830099" y="1313752"/>
                </a:lnTo>
                <a:lnTo>
                  <a:pt x="785234" y="1306196"/>
                </a:lnTo>
                <a:lnTo>
                  <a:pt x="742956" y="1293854"/>
                </a:lnTo>
                <a:lnTo>
                  <a:pt x="703439" y="1276929"/>
                </a:lnTo>
                <a:lnTo>
                  <a:pt x="666857" y="1255627"/>
                </a:lnTo>
                <a:lnTo>
                  <a:pt x="633386" y="1230150"/>
                </a:lnTo>
                <a:lnTo>
                  <a:pt x="603198" y="1200705"/>
                </a:lnTo>
                <a:lnTo>
                  <a:pt x="576470" y="1167495"/>
                </a:lnTo>
                <a:lnTo>
                  <a:pt x="553375" y="1130725"/>
                </a:lnTo>
                <a:lnTo>
                  <a:pt x="534088" y="1090600"/>
                </a:lnTo>
                <a:lnTo>
                  <a:pt x="518784" y="1047323"/>
                </a:lnTo>
                <a:lnTo>
                  <a:pt x="507636" y="1001100"/>
                </a:lnTo>
                <a:lnTo>
                  <a:pt x="500819" y="952135"/>
                </a:lnTo>
                <a:lnTo>
                  <a:pt x="498508" y="900632"/>
                </a:lnTo>
                <a:lnTo>
                  <a:pt x="500819" y="849129"/>
                </a:lnTo>
                <a:lnTo>
                  <a:pt x="507636" y="800164"/>
                </a:lnTo>
                <a:lnTo>
                  <a:pt x="518784" y="753941"/>
                </a:lnTo>
                <a:lnTo>
                  <a:pt x="534088" y="710666"/>
                </a:lnTo>
                <a:lnTo>
                  <a:pt x="553375" y="670541"/>
                </a:lnTo>
                <a:lnTo>
                  <a:pt x="576470" y="633772"/>
                </a:lnTo>
                <a:lnTo>
                  <a:pt x="603198" y="600564"/>
                </a:lnTo>
                <a:lnTo>
                  <a:pt x="633386" y="571120"/>
                </a:lnTo>
                <a:lnTo>
                  <a:pt x="666857" y="545644"/>
                </a:lnTo>
                <a:lnTo>
                  <a:pt x="703439" y="524343"/>
                </a:lnTo>
                <a:lnTo>
                  <a:pt x="742956" y="507419"/>
                </a:lnTo>
                <a:lnTo>
                  <a:pt x="785234" y="495077"/>
                </a:lnTo>
                <a:lnTo>
                  <a:pt x="830099" y="487522"/>
                </a:lnTo>
                <a:lnTo>
                  <a:pt x="877376" y="484959"/>
                </a:lnTo>
                <a:lnTo>
                  <a:pt x="1670727" y="484959"/>
                </a:lnTo>
                <a:lnTo>
                  <a:pt x="1654315" y="451034"/>
                </a:lnTo>
                <a:lnTo>
                  <a:pt x="1632675" y="411659"/>
                </a:lnTo>
                <a:lnTo>
                  <a:pt x="1609216" y="373831"/>
                </a:lnTo>
                <a:lnTo>
                  <a:pt x="1583981" y="337588"/>
                </a:lnTo>
                <a:lnTo>
                  <a:pt x="1557012" y="302968"/>
                </a:lnTo>
                <a:lnTo>
                  <a:pt x="1528351" y="270010"/>
                </a:lnTo>
                <a:lnTo>
                  <a:pt x="1498039" y="238752"/>
                </a:lnTo>
                <a:lnTo>
                  <a:pt x="1466120" y="209233"/>
                </a:lnTo>
                <a:lnTo>
                  <a:pt x="1432635" y="181490"/>
                </a:lnTo>
                <a:lnTo>
                  <a:pt x="1397627" y="155563"/>
                </a:lnTo>
                <a:lnTo>
                  <a:pt x="1361137" y="131490"/>
                </a:lnTo>
                <a:lnTo>
                  <a:pt x="1323208" y="109309"/>
                </a:lnTo>
                <a:lnTo>
                  <a:pt x="1283883" y="89058"/>
                </a:lnTo>
                <a:lnTo>
                  <a:pt x="1243202" y="70776"/>
                </a:lnTo>
                <a:lnTo>
                  <a:pt x="1201209" y="54501"/>
                </a:lnTo>
                <a:lnTo>
                  <a:pt x="1157945" y="40272"/>
                </a:lnTo>
                <a:lnTo>
                  <a:pt x="1113454" y="28126"/>
                </a:lnTo>
                <a:lnTo>
                  <a:pt x="1067776" y="18103"/>
                </a:lnTo>
                <a:lnTo>
                  <a:pt x="1020954" y="10240"/>
                </a:lnTo>
                <a:lnTo>
                  <a:pt x="973030" y="4576"/>
                </a:lnTo>
                <a:lnTo>
                  <a:pt x="924047" y="1150"/>
                </a:lnTo>
                <a:lnTo>
                  <a:pt x="874046" y="0"/>
                </a:lnTo>
                <a:close/>
              </a:path>
              <a:path w="1761490" h="2487295">
                <a:moveTo>
                  <a:pt x="1518088" y="1569166"/>
                </a:moveTo>
                <a:lnTo>
                  <a:pt x="498508" y="1569166"/>
                </a:lnTo>
                <a:lnTo>
                  <a:pt x="528146" y="1608928"/>
                </a:lnTo>
                <a:lnTo>
                  <a:pt x="560765" y="1645050"/>
                </a:lnTo>
                <a:lnTo>
                  <a:pt x="596216" y="1677501"/>
                </a:lnTo>
                <a:lnTo>
                  <a:pt x="634349" y="1706252"/>
                </a:lnTo>
                <a:lnTo>
                  <a:pt x="675014" y="1731270"/>
                </a:lnTo>
                <a:lnTo>
                  <a:pt x="718061" y="1752524"/>
                </a:lnTo>
                <a:lnTo>
                  <a:pt x="763340" y="1769984"/>
                </a:lnTo>
                <a:lnTo>
                  <a:pt x="810702" y="1783618"/>
                </a:lnTo>
                <a:lnTo>
                  <a:pt x="859996" y="1793395"/>
                </a:lnTo>
                <a:lnTo>
                  <a:pt x="911072" y="1799284"/>
                </a:lnTo>
                <a:lnTo>
                  <a:pt x="963782" y="1801254"/>
                </a:lnTo>
                <a:lnTo>
                  <a:pt x="1002458" y="1800239"/>
                </a:lnTo>
                <a:lnTo>
                  <a:pt x="1041396" y="1797192"/>
                </a:lnTo>
                <a:lnTo>
                  <a:pt x="1080478" y="1792104"/>
                </a:lnTo>
                <a:lnTo>
                  <a:pt x="1119587" y="1784969"/>
                </a:lnTo>
                <a:lnTo>
                  <a:pt x="1158603" y="1775781"/>
                </a:lnTo>
                <a:lnTo>
                  <a:pt x="1197410" y="1764532"/>
                </a:lnTo>
                <a:lnTo>
                  <a:pt x="1235891" y="1751215"/>
                </a:lnTo>
                <a:lnTo>
                  <a:pt x="1273926" y="1735825"/>
                </a:lnTo>
                <a:lnTo>
                  <a:pt x="1311399" y="1718353"/>
                </a:lnTo>
                <a:lnTo>
                  <a:pt x="1348191" y="1698794"/>
                </a:lnTo>
                <a:lnTo>
                  <a:pt x="1384186" y="1677140"/>
                </a:lnTo>
                <a:lnTo>
                  <a:pt x="1419265" y="1653385"/>
                </a:lnTo>
                <a:lnTo>
                  <a:pt x="1453310" y="1627521"/>
                </a:lnTo>
                <a:lnTo>
                  <a:pt x="1486204" y="1599542"/>
                </a:lnTo>
                <a:lnTo>
                  <a:pt x="1517829" y="1569442"/>
                </a:lnTo>
                <a:lnTo>
                  <a:pt x="1518088" y="1569166"/>
                </a:lnTo>
                <a:close/>
              </a:path>
              <a:path w="1761490" h="2487295">
                <a:moveTo>
                  <a:pt x="1670727" y="484959"/>
                </a:moveTo>
                <a:lnTo>
                  <a:pt x="877376" y="484959"/>
                </a:lnTo>
                <a:lnTo>
                  <a:pt x="924655" y="487522"/>
                </a:lnTo>
                <a:lnTo>
                  <a:pt x="969522" y="495077"/>
                </a:lnTo>
                <a:lnTo>
                  <a:pt x="1011801" y="507419"/>
                </a:lnTo>
                <a:lnTo>
                  <a:pt x="1051320" y="524343"/>
                </a:lnTo>
                <a:lnTo>
                  <a:pt x="1087902" y="545644"/>
                </a:lnTo>
                <a:lnTo>
                  <a:pt x="1121375" y="571120"/>
                </a:lnTo>
                <a:lnTo>
                  <a:pt x="1151563" y="600564"/>
                </a:lnTo>
                <a:lnTo>
                  <a:pt x="1178291" y="633772"/>
                </a:lnTo>
                <a:lnTo>
                  <a:pt x="1201387" y="670541"/>
                </a:lnTo>
                <a:lnTo>
                  <a:pt x="1220674" y="710666"/>
                </a:lnTo>
                <a:lnTo>
                  <a:pt x="1235979" y="753941"/>
                </a:lnTo>
                <a:lnTo>
                  <a:pt x="1247127" y="800164"/>
                </a:lnTo>
                <a:lnTo>
                  <a:pt x="1253943" y="849129"/>
                </a:lnTo>
                <a:lnTo>
                  <a:pt x="1256254" y="900632"/>
                </a:lnTo>
                <a:lnTo>
                  <a:pt x="1253943" y="952135"/>
                </a:lnTo>
                <a:lnTo>
                  <a:pt x="1247127" y="1001100"/>
                </a:lnTo>
                <a:lnTo>
                  <a:pt x="1235979" y="1047323"/>
                </a:lnTo>
                <a:lnTo>
                  <a:pt x="1220674" y="1090600"/>
                </a:lnTo>
                <a:lnTo>
                  <a:pt x="1201387" y="1130725"/>
                </a:lnTo>
                <a:lnTo>
                  <a:pt x="1178291" y="1167495"/>
                </a:lnTo>
                <a:lnTo>
                  <a:pt x="1151563" y="1200705"/>
                </a:lnTo>
                <a:lnTo>
                  <a:pt x="1121375" y="1230150"/>
                </a:lnTo>
                <a:lnTo>
                  <a:pt x="1087902" y="1255627"/>
                </a:lnTo>
                <a:lnTo>
                  <a:pt x="1051320" y="1276929"/>
                </a:lnTo>
                <a:lnTo>
                  <a:pt x="1011801" y="1293854"/>
                </a:lnTo>
                <a:lnTo>
                  <a:pt x="969522" y="1306196"/>
                </a:lnTo>
                <a:lnTo>
                  <a:pt x="924655" y="1313752"/>
                </a:lnTo>
                <a:lnTo>
                  <a:pt x="877376" y="1316315"/>
                </a:lnTo>
                <a:lnTo>
                  <a:pt x="1686220" y="1316315"/>
                </a:lnTo>
                <a:lnTo>
                  <a:pt x="1711021" y="1251430"/>
                </a:lnTo>
                <a:lnTo>
                  <a:pt x="1725928" y="1201926"/>
                </a:lnTo>
                <a:lnTo>
                  <a:pt x="1738388" y="1150231"/>
                </a:lnTo>
                <a:lnTo>
                  <a:pt x="1748284" y="1096340"/>
                </a:lnTo>
                <a:lnTo>
                  <a:pt x="1755499" y="1040245"/>
                </a:lnTo>
                <a:lnTo>
                  <a:pt x="1759914" y="981939"/>
                </a:lnTo>
                <a:lnTo>
                  <a:pt x="1761412" y="921416"/>
                </a:lnTo>
                <a:lnTo>
                  <a:pt x="1760278" y="868684"/>
                </a:lnTo>
                <a:lnTo>
                  <a:pt x="1756903" y="817115"/>
                </a:lnTo>
                <a:lnTo>
                  <a:pt x="1751330" y="766747"/>
                </a:lnTo>
                <a:lnTo>
                  <a:pt x="1743602" y="717619"/>
                </a:lnTo>
                <a:lnTo>
                  <a:pt x="1733759" y="669769"/>
                </a:lnTo>
                <a:lnTo>
                  <a:pt x="1721845" y="623235"/>
                </a:lnTo>
                <a:lnTo>
                  <a:pt x="1707901" y="578057"/>
                </a:lnTo>
                <a:lnTo>
                  <a:pt x="1691970" y="534272"/>
                </a:lnTo>
                <a:lnTo>
                  <a:pt x="1674094" y="491918"/>
                </a:lnTo>
                <a:lnTo>
                  <a:pt x="1670727" y="484959"/>
                </a:lnTo>
                <a:close/>
              </a:path>
            </a:pathLst>
          </a:custGeom>
          <a:solidFill>
            <a:srgbClr val="000000"/>
          </a:solidFill>
        </p:spPr>
        <p:txBody>
          <a:bodyPr wrap="square" lIns="0" tIns="0" rIns="0" bIns="0" rtlCol="0"/>
          <a:lstStyle/>
          <a:p>
            <a:endParaRPr/>
          </a:p>
        </p:txBody>
      </p:sp>
      <p:sp>
        <p:nvSpPr>
          <p:cNvPr id="8" name="object 8"/>
          <p:cNvSpPr/>
          <p:nvPr/>
        </p:nvSpPr>
        <p:spPr>
          <a:xfrm>
            <a:off x="9971053" y="4237529"/>
            <a:ext cx="1376045" cy="2362835"/>
          </a:xfrm>
          <a:custGeom>
            <a:avLst/>
            <a:gdLst/>
            <a:ahLst/>
            <a:cxnLst/>
            <a:rect l="l" t="t" r="r" b="b"/>
            <a:pathLst>
              <a:path w="1376045" h="2362834">
                <a:moveTo>
                  <a:pt x="498508" y="0"/>
                </a:moveTo>
                <a:lnTo>
                  <a:pt x="0" y="0"/>
                </a:lnTo>
                <a:lnTo>
                  <a:pt x="0" y="1641908"/>
                </a:lnTo>
                <a:lnTo>
                  <a:pt x="1330" y="1699289"/>
                </a:lnTo>
                <a:lnTo>
                  <a:pt x="5283" y="1754218"/>
                </a:lnTo>
                <a:lnTo>
                  <a:pt x="11801" y="1806705"/>
                </a:lnTo>
                <a:lnTo>
                  <a:pt x="20827" y="1856760"/>
                </a:lnTo>
                <a:lnTo>
                  <a:pt x="32303" y="1904391"/>
                </a:lnTo>
                <a:lnTo>
                  <a:pt x="46172" y="1949608"/>
                </a:lnTo>
                <a:lnTo>
                  <a:pt x="62376" y="1992420"/>
                </a:lnTo>
                <a:lnTo>
                  <a:pt x="80858" y="2032836"/>
                </a:lnTo>
                <a:lnTo>
                  <a:pt x="101561" y="2070866"/>
                </a:lnTo>
                <a:lnTo>
                  <a:pt x="124427" y="2106519"/>
                </a:lnTo>
                <a:lnTo>
                  <a:pt x="149398" y="2139805"/>
                </a:lnTo>
                <a:lnTo>
                  <a:pt x="176418" y="2170732"/>
                </a:lnTo>
                <a:lnTo>
                  <a:pt x="205429" y="2199310"/>
                </a:lnTo>
                <a:lnTo>
                  <a:pt x="236373" y="2225548"/>
                </a:lnTo>
                <a:lnTo>
                  <a:pt x="269193" y="2249456"/>
                </a:lnTo>
                <a:lnTo>
                  <a:pt x="303831" y="2271043"/>
                </a:lnTo>
                <a:lnTo>
                  <a:pt x="340231" y="2290318"/>
                </a:lnTo>
                <a:lnTo>
                  <a:pt x="378334" y="2307290"/>
                </a:lnTo>
                <a:lnTo>
                  <a:pt x="418084" y="2321969"/>
                </a:lnTo>
                <a:lnTo>
                  <a:pt x="459422" y="2334365"/>
                </a:lnTo>
                <a:lnTo>
                  <a:pt x="502292" y="2344486"/>
                </a:lnTo>
                <a:lnTo>
                  <a:pt x="546636" y="2352341"/>
                </a:lnTo>
                <a:lnTo>
                  <a:pt x="592396" y="2357941"/>
                </a:lnTo>
                <a:lnTo>
                  <a:pt x="639516" y="2361294"/>
                </a:lnTo>
                <a:lnTo>
                  <a:pt x="687937" y="2362409"/>
                </a:lnTo>
                <a:lnTo>
                  <a:pt x="736358" y="2361294"/>
                </a:lnTo>
                <a:lnTo>
                  <a:pt x="783477" y="2357941"/>
                </a:lnTo>
                <a:lnTo>
                  <a:pt x="829237" y="2352341"/>
                </a:lnTo>
                <a:lnTo>
                  <a:pt x="873581" y="2344486"/>
                </a:lnTo>
                <a:lnTo>
                  <a:pt x="916451" y="2334365"/>
                </a:lnTo>
                <a:lnTo>
                  <a:pt x="957789" y="2321969"/>
                </a:lnTo>
                <a:lnTo>
                  <a:pt x="997539" y="2307290"/>
                </a:lnTo>
                <a:lnTo>
                  <a:pt x="1035642" y="2290318"/>
                </a:lnTo>
                <a:lnTo>
                  <a:pt x="1072042" y="2271043"/>
                </a:lnTo>
                <a:lnTo>
                  <a:pt x="1106680" y="2249456"/>
                </a:lnTo>
                <a:lnTo>
                  <a:pt x="1139500" y="2225548"/>
                </a:lnTo>
                <a:lnTo>
                  <a:pt x="1170444" y="2199310"/>
                </a:lnTo>
                <a:lnTo>
                  <a:pt x="1199455" y="2170732"/>
                </a:lnTo>
                <a:lnTo>
                  <a:pt x="1226475" y="2139805"/>
                </a:lnTo>
                <a:lnTo>
                  <a:pt x="1251447" y="2106519"/>
                </a:lnTo>
                <a:lnTo>
                  <a:pt x="1274312" y="2070866"/>
                </a:lnTo>
                <a:lnTo>
                  <a:pt x="1295015" y="2032836"/>
                </a:lnTo>
                <a:lnTo>
                  <a:pt x="1313497" y="1992420"/>
                </a:lnTo>
                <a:lnTo>
                  <a:pt x="1329702" y="1949608"/>
                </a:lnTo>
                <a:lnTo>
                  <a:pt x="1343571" y="1904391"/>
                </a:lnTo>
                <a:lnTo>
                  <a:pt x="1355047" y="1856760"/>
                </a:lnTo>
                <a:lnTo>
                  <a:pt x="1364072" y="1806705"/>
                </a:lnTo>
                <a:lnTo>
                  <a:pt x="1370590" y="1754218"/>
                </a:lnTo>
                <a:lnTo>
                  <a:pt x="1374543" y="1699289"/>
                </a:lnTo>
                <a:lnTo>
                  <a:pt x="1375874" y="1641908"/>
                </a:lnTo>
                <a:lnTo>
                  <a:pt x="1375874" y="1589951"/>
                </a:lnTo>
                <a:lnTo>
                  <a:pt x="877365" y="1589951"/>
                </a:lnTo>
                <a:lnTo>
                  <a:pt x="877365" y="1641908"/>
                </a:lnTo>
                <a:lnTo>
                  <a:pt x="873724" y="1703747"/>
                </a:lnTo>
                <a:lnTo>
                  <a:pt x="863190" y="1754707"/>
                </a:lnTo>
                <a:lnTo>
                  <a:pt x="846346" y="1795600"/>
                </a:lnTo>
                <a:lnTo>
                  <a:pt x="823778" y="1827238"/>
                </a:lnTo>
                <a:lnTo>
                  <a:pt x="763803" y="1865995"/>
                </a:lnTo>
                <a:lnTo>
                  <a:pt x="687937" y="1877471"/>
                </a:lnTo>
                <a:lnTo>
                  <a:pt x="648315" y="1874737"/>
                </a:lnTo>
                <a:lnTo>
                  <a:pt x="579814" y="1850433"/>
                </a:lnTo>
                <a:lnTo>
                  <a:pt x="529532" y="1795600"/>
                </a:lnTo>
                <a:lnTo>
                  <a:pt x="512686" y="1754707"/>
                </a:lnTo>
                <a:lnTo>
                  <a:pt x="502150" y="1703747"/>
                </a:lnTo>
                <a:lnTo>
                  <a:pt x="498508" y="1641908"/>
                </a:lnTo>
                <a:lnTo>
                  <a:pt x="498508" y="1073820"/>
                </a:lnTo>
                <a:lnTo>
                  <a:pt x="1276191" y="1073820"/>
                </a:lnTo>
                <a:lnTo>
                  <a:pt x="1276191" y="606190"/>
                </a:lnTo>
                <a:lnTo>
                  <a:pt x="498508" y="606190"/>
                </a:lnTo>
                <a:lnTo>
                  <a:pt x="498508" y="0"/>
                </a:lnTo>
                <a:close/>
              </a:path>
            </a:pathLst>
          </a:custGeom>
          <a:solidFill>
            <a:srgbClr val="000000"/>
          </a:solidFill>
        </p:spPr>
        <p:txBody>
          <a:bodyPr wrap="square" lIns="0" tIns="0" rIns="0" bIns="0" rtlCol="0"/>
          <a:lstStyle/>
          <a:p>
            <a:endParaRPr/>
          </a:p>
        </p:txBody>
      </p:sp>
      <p:sp>
        <p:nvSpPr>
          <p:cNvPr id="9" name="object 9"/>
          <p:cNvSpPr/>
          <p:nvPr/>
        </p:nvSpPr>
        <p:spPr>
          <a:xfrm>
            <a:off x="11469873" y="4022765"/>
            <a:ext cx="638175" cy="2532380"/>
          </a:xfrm>
          <a:custGeom>
            <a:avLst/>
            <a:gdLst/>
            <a:ahLst/>
            <a:cxnLst/>
            <a:rect l="l" t="t" r="r" b="b"/>
            <a:pathLst>
              <a:path w="638175" h="2532379">
                <a:moveTo>
                  <a:pt x="319037" y="0"/>
                </a:moveTo>
                <a:lnTo>
                  <a:pt x="270409" y="3450"/>
                </a:lnTo>
                <a:lnTo>
                  <a:pt x="224492" y="13522"/>
                </a:lnTo>
                <a:lnTo>
                  <a:pt x="181691" y="29792"/>
                </a:lnTo>
                <a:lnTo>
                  <a:pt x="142411" y="51840"/>
                </a:lnTo>
                <a:lnTo>
                  <a:pt x="107055" y="79244"/>
                </a:lnTo>
                <a:lnTo>
                  <a:pt x="76029" y="111582"/>
                </a:lnTo>
                <a:lnTo>
                  <a:pt x="49737" y="148433"/>
                </a:lnTo>
                <a:lnTo>
                  <a:pt x="28584" y="189375"/>
                </a:lnTo>
                <a:lnTo>
                  <a:pt x="12973" y="233987"/>
                </a:lnTo>
                <a:lnTo>
                  <a:pt x="3310" y="281847"/>
                </a:lnTo>
                <a:lnTo>
                  <a:pt x="0" y="332534"/>
                </a:lnTo>
                <a:lnTo>
                  <a:pt x="3310" y="383223"/>
                </a:lnTo>
                <a:lnTo>
                  <a:pt x="12973" y="431084"/>
                </a:lnTo>
                <a:lnTo>
                  <a:pt x="28584" y="475697"/>
                </a:lnTo>
                <a:lnTo>
                  <a:pt x="49737" y="516639"/>
                </a:lnTo>
                <a:lnTo>
                  <a:pt x="76029" y="553490"/>
                </a:lnTo>
                <a:lnTo>
                  <a:pt x="107055" y="585827"/>
                </a:lnTo>
                <a:lnTo>
                  <a:pt x="142411" y="613230"/>
                </a:lnTo>
                <a:lnTo>
                  <a:pt x="181691" y="635277"/>
                </a:lnTo>
                <a:lnTo>
                  <a:pt x="224492" y="651547"/>
                </a:lnTo>
                <a:lnTo>
                  <a:pt x="270409" y="661618"/>
                </a:lnTo>
                <a:lnTo>
                  <a:pt x="319037" y="665068"/>
                </a:lnTo>
                <a:lnTo>
                  <a:pt x="367670" y="661618"/>
                </a:lnTo>
                <a:lnTo>
                  <a:pt x="413590" y="651547"/>
                </a:lnTo>
                <a:lnTo>
                  <a:pt x="456394" y="635277"/>
                </a:lnTo>
                <a:lnTo>
                  <a:pt x="495676" y="613230"/>
                </a:lnTo>
                <a:lnTo>
                  <a:pt x="531032" y="585827"/>
                </a:lnTo>
                <a:lnTo>
                  <a:pt x="562058" y="553490"/>
                </a:lnTo>
                <a:lnTo>
                  <a:pt x="588349" y="516639"/>
                </a:lnTo>
                <a:lnTo>
                  <a:pt x="609502" y="475697"/>
                </a:lnTo>
                <a:lnTo>
                  <a:pt x="625112" y="431084"/>
                </a:lnTo>
                <a:lnTo>
                  <a:pt x="634774" y="383223"/>
                </a:lnTo>
                <a:lnTo>
                  <a:pt x="638085" y="332534"/>
                </a:lnTo>
                <a:lnTo>
                  <a:pt x="634774" y="281847"/>
                </a:lnTo>
                <a:lnTo>
                  <a:pt x="625112" y="233987"/>
                </a:lnTo>
                <a:lnTo>
                  <a:pt x="609502" y="189375"/>
                </a:lnTo>
                <a:lnTo>
                  <a:pt x="588349" y="148433"/>
                </a:lnTo>
                <a:lnTo>
                  <a:pt x="562058" y="111582"/>
                </a:lnTo>
                <a:lnTo>
                  <a:pt x="531032" y="79244"/>
                </a:lnTo>
                <a:lnTo>
                  <a:pt x="495676" y="51840"/>
                </a:lnTo>
                <a:lnTo>
                  <a:pt x="456394" y="29792"/>
                </a:lnTo>
                <a:lnTo>
                  <a:pt x="413590" y="13522"/>
                </a:lnTo>
                <a:lnTo>
                  <a:pt x="367670" y="3450"/>
                </a:lnTo>
                <a:lnTo>
                  <a:pt x="319037" y="0"/>
                </a:lnTo>
                <a:close/>
              </a:path>
              <a:path w="638175" h="2532379">
                <a:moveTo>
                  <a:pt x="568296" y="820959"/>
                </a:moveTo>
                <a:lnTo>
                  <a:pt x="69788" y="820959"/>
                </a:lnTo>
                <a:lnTo>
                  <a:pt x="69788" y="2532142"/>
                </a:lnTo>
                <a:lnTo>
                  <a:pt x="568296" y="2532142"/>
                </a:lnTo>
                <a:lnTo>
                  <a:pt x="568296" y="820959"/>
                </a:lnTo>
                <a:close/>
              </a:path>
            </a:pathLst>
          </a:custGeom>
          <a:solidFill>
            <a:srgbClr val="000000"/>
          </a:solidFill>
        </p:spPr>
        <p:txBody>
          <a:bodyPr wrap="square" lIns="0" tIns="0" rIns="0" bIns="0" rtlCol="0"/>
          <a:lstStyle/>
          <a:p>
            <a:endParaRPr/>
          </a:p>
        </p:txBody>
      </p:sp>
      <p:sp>
        <p:nvSpPr>
          <p:cNvPr id="10" name="object 10"/>
          <p:cNvSpPr/>
          <p:nvPr/>
        </p:nvSpPr>
        <p:spPr>
          <a:xfrm>
            <a:off x="16264782"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E93240"/>
          </a:solidFill>
        </p:spPr>
        <p:txBody>
          <a:bodyPr wrap="square" lIns="0" tIns="0" rIns="0" bIns="0" rtlCol="0"/>
          <a:lstStyle/>
          <a:p>
            <a:endParaRPr/>
          </a:p>
        </p:txBody>
      </p:sp>
      <p:sp>
        <p:nvSpPr>
          <p:cNvPr id="11" name="object 11"/>
          <p:cNvSpPr/>
          <p:nvPr/>
        </p:nvSpPr>
        <p:spPr>
          <a:xfrm>
            <a:off x="1698082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24AC6A"/>
          </a:solidFill>
        </p:spPr>
        <p:txBody>
          <a:bodyPr wrap="square" lIns="0" tIns="0" rIns="0" bIns="0" rtlCol="0"/>
          <a:lstStyle/>
          <a:p>
            <a:endParaRPr/>
          </a:p>
        </p:txBody>
      </p:sp>
      <p:sp>
        <p:nvSpPr>
          <p:cNvPr id="12" name="object 12"/>
          <p:cNvSpPr/>
          <p:nvPr/>
        </p:nvSpPr>
        <p:spPr>
          <a:xfrm>
            <a:off x="1769685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F69D00"/>
          </a:solidFill>
        </p:spPr>
        <p:txBody>
          <a:bodyPr wrap="square" lIns="0" tIns="0" rIns="0" bIns="0" rtlCol="0"/>
          <a:lstStyle/>
          <a:p>
            <a:endParaRPr/>
          </a:p>
        </p:txBody>
      </p:sp>
      <p:sp>
        <p:nvSpPr>
          <p:cNvPr id="13" name="object 13"/>
          <p:cNvSpPr/>
          <p:nvPr/>
        </p:nvSpPr>
        <p:spPr>
          <a:xfrm>
            <a:off x="18412905"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0095B6"/>
          </a:solidFill>
        </p:spPr>
        <p:txBody>
          <a:bodyPr wrap="square" lIns="0" tIns="0" rIns="0" bIns="0" rtlCol="0"/>
          <a:lstStyle/>
          <a:p>
            <a:endParaRPr/>
          </a:p>
        </p:txBody>
      </p:sp>
      <p:sp>
        <p:nvSpPr>
          <p:cNvPr id="14" name="object 14"/>
          <p:cNvSpPr/>
          <p:nvPr/>
        </p:nvSpPr>
        <p:spPr>
          <a:xfrm>
            <a:off x="19137814" y="10104404"/>
            <a:ext cx="966469" cy="157480"/>
          </a:xfrm>
          <a:custGeom>
            <a:avLst/>
            <a:gdLst/>
            <a:ahLst/>
            <a:cxnLst/>
            <a:rect l="l" t="t" r="r" b="b"/>
            <a:pathLst>
              <a:path w="966469" h="157479">
                <a:moveTo>
                  <a:pt x="966284" y="0"/>
                </a:moveTo>
                <a:lnTo>
                  <a:pt x="966284" y="157063"/>
                </a:lnTo>
                <a:lnTo>
                  <a:pt x="0" y="157063"/>
                </a:lnTo>
                <a:lnTo>
                  <a:pt x="0" y="0"/>
                </a:lnTo>
                <a:lnTo>
                  <a:pt x="966284" y="0"/>
                </a:lnTo>
                <a:close/>
              </a:path>
            </a:pathLst>
          </a:custGeom>
          <a:solidFill>
            <a:srgbClr val="E93240"/>
          </a:solidFill>
        </p:spPr>
        <p:txBody>
          <a:bodyPr wrap="square" lIns="0" tIns="0" rIns="0" bIns="0" rtlCol="0"/>
          <a:lstStyle/>
          <a:p>
            <a:endParaRPr/>
          </a:p>
        </p:txBody>
      </p:sp>
      <p:sp>
        <p:nvSpPr>
          <p:cNvPr id="15" name="object 15"/>
          <p:cNvSpPr/>
          <p:nvPr/>
        </p:nvSpPr>
        <p:spPr>
          <a:xfrm>
            <a:off x="1047088" y="10104404"/>
            <a:ext cx="15146019" cy="157480"/>
          </a:xfrm>
          <a:custGeom>
            <a:avLst/>
            <a:gdLst/>
            <a:ahLst/>
            <a:cxnLst/>
            <a:rect l="l" t="t" r="r" b="b"/>
            <a:pathLst>
              <a:path w="15146019" h="157479">
                <a:moveTo>
                  <a:pt x="15145748" y="0"/>
                </a:moveTo>
                <a:lnTo>
                  <a:pt x="0" y="0"/>
                </a:lnTo>
                <a:lnTo>
                  <a:pt x="0" y="157063"/>
                </a:lnTo>
                <a:lnTo>
                  <a:pt x="15145748" y="157063"/>
                </a:lnTo>
                <a:lnTo>
                  <a:pt x="15145748" y="0"/>
                </a:lnTo>
                <a:close/>
              </a:path>
            </a:pathLst>
          </a:custGeom>
          <a:solidFill>
            <a:srgbClr val="E93240"/>
          </a:solidFill>
        </p:spPr>
        <p:txBody>
          <a:bodyPr wrap="square" lIns="0" tIns="0" rIns="0" bIns="0" rtlCol="0"/>
          <a:lstStyle/>
          <a:p>
            <a:endParaRPr/>
          </a:p>
        </p:txBody>
      </p:sp>
      <p:sp>
        <p:nvSpPr>
          <p:cNvPr id="16" name="object 16"/>
          <p:cNvSpPr txBox="1">
            <a:spLocks noGrp="1"/>
          </p:cNvSpPr>
          <p:nvPr>
            <p:ph type="title"/>
          </p:nvPr>
        </p:nvSpPr>
        <p:spPr>
          <a:prstGeom prst="rect">
            <a:avLst/>
          </a:prstGeom>
        </p:spPr>
        <p:txBody>
          <a:bodyPr vert="horz" wrap="square" lIns="0" tIns="17145" rIns="0" bIns="0" rtlCol="0">
            <a:spAutoFit/>
          </a:bodyPr>
          <a:lstStyle/>
          <a:p>
            <a:pPr marL="12700">
              <a:lnSpc>
                <a:spcPct val="100000"/>
              </a:lnSpc>
              <a:spcBef>
                <a:spcPts val="135"/>
              </a:spcBef>
            </a:pPr>
            <a:r>
              <a:rPr spc="-10" dirty="0">
                <a:latin typeface="All Round Gothic Bold" panose="020B0803020202020104" pitchFamily="34" charset="0"/>
              </a:rPr>
              <a:t>Introducing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264782"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E93240"/>
          </a:solidFill>
        </p:spPr>
        <p:txBody>
          <a:bodyPr wrap="square" lIns="0" tIns="0" rIns="0" bIns="0" rtlCol="0"/>
          <a:lstStyle/>
          <a:p>
            <a:endParaRPr/>
          </a:p>
        </p:txBody>
      </p:sp>
      <p:sp>
        <p:nvSpPr>
          <p:cNvPr id="3" name="object 3"/>
          <p:cNvSpPr/>
          <p:nvPr/>
        </p:nvSpPr>
        <p:spPr>
          <a:xfrm>
            <a:off x="1698082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24AC6A"/>
          </a:solidFill>
        </p:spPr>
        <p:txBody>
          <a:bodyPr wrap="square" lIns="0" tIns="0" rIns="0" bIns="0" rtlCol="0"/>
          <a:lstStyle/>
          <a:p>
            <a:endParaRPr/>
          </a:p>
        </p:txBody>
      </p:sp>
      <p:sp>
        <p:nvSpPr>
          <p:cNvPr id="4" name="object 4"/>
          <p:cNvSpPr/>
          <p:nvPr/>
        </p:nvSpPr>
        <p:spPr>
          <a:xfrm>
            <a:off x="17696853"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F69D00"/>
          </a:solidFill>
        </p:spPr>
        <p:txBody>
          <a:bodyPr wrap="square" lIns="0" tIns="0" rIns="0" bIns="0" rtlCol="0"/>
          <a:lstStyle/>
          <a:p>
            <a:endParaRPr/>
          </a:p>
        </p:txBody>
      </p:sp>
      <p:sp>
        <p:nvSpPr>
          <p:cNvPr id="5" name="object 5"/>
          <p:cNvSpPr/>
          <p:nvPr/>
        </p:nvSpPr>
        <p:spPr>
          <a:xfrm>
            <a:off x="18412905" y="10104404"/>
            <a:ext cx="644525" cy="157480"/>
          </a:xfrm>
          <a:custGeom>
            <a:avLst/>
            <a:gdLst/>
            <a:ahLst/>
            <a:cxnLst/>
            <a:rect l="l" t="t" r="r" b="b"/>
            <a:pathLst>
              <a:path w="644525" h="157479">
                <a:moveTo>
                  <a:pt x="644106" y="0"/>
                </a:moveTo>
                <a:lnTo>
                  <a:pt x="0" y="0"/>
                </a:lnTo>
                <a:lnTo>
                  <a:pt x="0" y="157063"/>
                </a:lnTo>
                <a:lnTo>
                  <a:pt x="644106" y="157063"/>
                </a:lnTo>
                <a:lnTo>
                  <a:pt x="644106" y="0"/>
                </a:lnTo>
                <a:close/>
              </a:path>
            </a:pathLst>
          </a:custGeom>
          <a:solidFill>
            <a:srgbClr val="0095B6"/>
          </a:solidFill>
        </p:spPr>
        <p:txBody>
          <a:bodyPr wrap="square" lIns="0" tIns="0" rIns="0" bIns="0" rtlCol="0"/>
          <a:lstStyle/>
          <a:p>
            <a:endParaRPr/>
          </a:p>
        </p:txBody>
      </p:sp>
      <p:sp>
        <p:nvSpPr>
          <p:cNvPr id="6" name="object 6"/>
          <p:cNvSpPr/>
          <p:nvPr/>
        </p:nvSpPr>
        <p:spPr>
          <a:xfrm>
            <a:off x="19137814" y="10104404"/>
            <a:ext cx="966469" cy="157480"/>
          </a:xfrm>
          <a:custGeom>
            <a:avLst/>
            <a:gdLst/>
            <a:ahLst/>
            <a:cxnLst/>
            <a:rect l="l" t="t" r="r" b="b"/>
            <a:pathLst>
              <a:path w="966469" h="157479">
                <a:moveTo>
                  <a:pt x="966284" y="0"/>
                </a:moveTo>
                <a:lnTo>
                  <a:pt x="966284" y="157063"/>
                </a:lnTo>
                <a:lnTo>
                  <a:pt x="0" y="157063"/>
                </a:lnTo>
                <a:lnTo>
                  <a:pt x="0" y="0"/>
                </a:lnTo>
                <a:lnTo>
                  <a:pt x="966284" y="0"/>
                </a:lnTo>
                <a:close/>
              </a:path>
            </a:pathLst>
          </a:custGeom>
          <a:solidFill>
            <a:srgbClr val="E93240"/>
          </a:solidFill>
        </p:spPr>
        <p:txBody>
          <a:bodyPr wrap="square" lIns="0" tIns="0" rIns="0" bIns="0" rtlCol="0"/>
          <a:lstStyle/>
          <a:p>
            <a:endParaRPr/>
          </a:p>
        </p:txBody>
      </p:sp>
      <p:sp>
        <p:nvSpPr>
          <p:cNvPr id="7" name="object 7"/>
          <p:cNvSpPr/>
          <p:nvPr/>
        </p:nvSpPr>
        <p:spPr>
          <a:xfrm>
            <a:off x="1047088" y="10104404"/>
            <a:ext cx="15146019" cy="157480"/>
          </a:xfrm>
          <a:custGeom>
            <a:avLst/>
            <a:gdLst/>
            <a:ahLst/>
            <a:cxnLst/>
            <a:rect l="l" t="t" r="r" b="b"/>
            <a:pathLst>
              <a:path w="15146019" h="157479">
                <a:moveTo>
                  <a:pt x="15145748" y="0"/>
                </a:moveTo>
                <a:lnTo>
                  <a:pt x="0" y="0"/>
                </a:lnTo>
                <a:lnTo>
                  <a:pt x="0" y="157063"/>
                </a:lnTo>
                <a:lnTo>
                  <a:pt x="15145748" y="157063"/>
                </a:lnTo>
                <a:lnTo>
                  <a:pt x="15145748" y="0"/>
                </a:lnTo>
                <a:close/>
              </a:path>
            </a:pathLst>
          </a:custGeom>
          <a:solidFill>
            <a:srgbClr val="E93240"/>
          </a:solidFill>
        </p:spPr>
        <p:txBody>
          <a:bodyPr wrap="square" lIns="0" tIns="0" rIns="0" bIns="0" rtlCol="0"/>
          <a:lstStyle/>
          <a:p>
            <a:endParaRPr/>
          </a:p>
        </p:txBody>
      </p:sp>
      <p:pic>
        <p:nvPicPr>
          <p:cNvPr id="8" name="object 8"/>
          <p:cNvPicPr/>
          <p:nvPr/>
        </p:nvPicPr>
        <p:blipFill>
          <a:blip r:embed="rId2" cstate="print"/>
          <a:stretch>
            <a:fillRect/>
          </a:stretch>
        </p:blipFill>
        <p:spPr>
          <a:xfrm>
            <a:off x="1484206" y="1321836"/>
            <a:ext cx="17195853" cy="6768323"/>
          </a:xfrm>
          <a:prstGeom prst="rect">
            <a:avLst/>
          </a:prstGeom>
        </p:spPr>
      </p:pic>
      <p:sp>
        <p:nvSpPr>
          <p:cNvPr id="9" name="object 9"/>
          <p:cNvSpPr txBox="1">
            <a:spLocks noGrp="1"/>
          </p:cNvSpPr>
          <p:nvPr>
            <p:ph type="title"/>
          </p:nvPr>
        </p:nvSpPr>
        <p:spPr>
          <a:xfrm>
            <a:off x="1484206" y="8066705"/>
            <a:ext cx="17885410" cy="1862048"/>
          </a:xfrm>
          <a:prstGeom prst="rect">
            <a:avLst/>
          </a:prstGeom>
        </p:spPr>
        <p:txBody>
          <a:bodyPr vert="horz" wrap="square" lIns="0" tIns="15240" rIns="0" bIns="0" rtlCol="0">
            <a:spAutoFit/>
          </a:bodyPr>
          <a:lstStyle/>
          <a:p>
            <a:pPr marL="12700" algn="ctr">
              <a:lnSpc>
                <a:spcPct val="100000"/>
              </a:lnSpc>
              <a:spcBef>
                <a:spcPts val="120"/>
              </a:spcBef>
            </a:pPr>
            <a:r>
              <a:rPr lang="en-GB" sz="6000" spc="-380" dirty="0">
                <a:latin typeface="All Round Gothic Bold" panose="020B0803020202020104" pitchFamily="34" charset="0"/>
              </a:rPr>
              <a:t>These are all the products in the VizOpti range and can be offered in place of other leading </a:t>
            </a:r>
            <a:r>
              <a:rPr lang="en-GB" sz="6000" spc="-380" dirty="0">
                <a:highlight>
                  <a:srgbClr val="FFFFFF"/>
                </a:highlight>
                <a:latin typeface="All Round Gothic Bold" panose="020B0803020202020104" pitchFamily="34" charset="0"/>
              </a:rPr>
              <a:t>preservative free </a:t>
            </a:r>
            <a:r>
              <a:rPr lang="en-GB" sz="6000" spc="-380" dirty="0">
                <a:latin typeface="All Round Gothic Bold" panose="020B0803020202020104" pitchFamily="34" charset="0"/>
              </a:rPr>
              <a:t>eye drops like Hycosan</a:t>
            </a:r>
            <a:endParaRPr sz="6000" dirty="0">
              <a:latin typeface="All Round Gothic Bold" panose="020B08030202020201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405431-2384-65F9-920A-E2A87A043962}"/>
              </a:ext>
            </a:extLst>
          </p:cNvPr>
          <p:cNvPicPr>
            <a:picLocks noChangeAspect="1"/>
          </p:cNvPicPr>
          <p:nvPr/>
        </p:nvPicPr>
        <p:blipFill>
          <a:blip r:embed="rId2"/>
          <a:srcRect l="18554" t="8552" r="18973" b="13324"/>
          <a:stretch/>
        </p:blipFill>
        <p:spPr>
          <a:xfrm>
            <a:off x="1136650" y="0"/>
            <a:ext cx="18041488" cy="11217275"/>
          </a:xfrm>
          <a:prstGeom prst="rect">
            <a:avLst/>
          </a:prstGeom>
        </p:spPr>
      </p:pic>
    </p:spTree>
    <p:extLst>
      <p:ext uri="{BB962C8B-B14F-4D97-AF65-F5344CB8AC3E}">
        <p14:creationId xmlns:p14="http://schemas.microsoft.com/office/powerpoint/2010/main" val="345327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0333" y="670713"/>
            <a:ext cx="10345288" cy="4964436"/>
          </a:xfrm>
          <a:prstGeom prst="rect">
            <a:avLst/>
          </a:prstGeom>
        </p:spPr>
        <p:txBody>
          <a:bodyPr vert="horz" wrap="square" lIns="0" tIns="170180" rIns="0" bIns="0" rtlCol="0">
            <a:spAutoFit/>
          </a:bodyPr>
          <a:lstStyle/>
          <a:p>
            <a:pPr marL="12700" marR="19685">
              <a:lnSpc>
                <a:spcPts val="6180"/>
              </a:lnSpc>
              <a:spcBef>
                <a:spcPts val="1340"/>
              </a:spcBef>
            </a:pPr>
            <a:r>
              <a:rPr sz="6150" b="1" spc="-235" dirty="0">
                <a:solidFill>
                  <a:srgbClr val="E93240"/>
                </a:solidFill>
                <a:latin typeface="All Round Gothic Medium" panose="020B0603020202020104" pitchFamily="34" charset="0"/>
                <a:cs typeface="Gill Sans MT"/>
              </a:rPr>
              <a:t>VizOpti</a:t>
            </a:r>
            <a:r>
              <a:rPr sz="6150" b="1" spc="-250" dirty="0">
                <a:solidFill>
                  <a:srgbClr val="E93240"/>
                </a:solidFill>
                <a:latin typeface="All Round Gothic Medium" panose="020B0603020202020104" pitchFamily="34" charset="0"/>
                <a:cs typeface="Gill Sans MT"/>
              </a:rPr>
              <a:t> </a:t>
            </a:r>
            <a:r>
              <a:rPr sz="6150" b="1" spc="60" dirty="0">
                <a:solidFill>
                  <a:srgbClr val="E93240"/>
                </a:solidFill>
                <a:latin typeface="All Round Gothic Medium" panose="020B0603020202020104" pitchFamily="34" charset="0"/>
                <a:cs typeface="Gill Sans MT"/>
              </a:rPr>
              <a:t>preservative-</a:t>
            </a:r>
            <a:r>
              <a:rPr sz="6150" b="1" spc="254" dirty="0">
                <a:solidFill>
                  <a:srgbClr val="E93240"/>
                </a:solidFill>
                <a:latin typeface="All Round Gothic Medium" panose="020B0603020202020104" pitchFamily="34" charset="0"/>
                <a:cs typeface="Gill Sans MT"/>
              </a:rPr>
              <a:t>free </a:t>
            </a:r>
            <a:r>
              <a:rPr sz="6150" b="1" spc="70" dirty="0">
                <a:latin typeface="All Round Gothic Medium" panose="020B0603020202020104" pitchFamily="34" charset="0"/>
                <a:cs typeface="Gill Sans MT"/>
              </a:rPr>
              <a:t>products</a:t>
            </a:r>
            <a:r>
              <a:rPr sz="6150" b="1" spc="-310" dirty="0">
                <a:latin typeface="All Round Gothic Medium" panose="020B0603020202020104" pitchFamily="34" charset="0"/>
                <a:cs typeface="Gill Sans MT"/>
              </a:rPr>
              <a:t> </a:t>
            </a:r>
            <a:r>
              <a:rPr sz="6150" b="1" spc="245" dirty="0">
                <a:latin typeface="All Round Gothic Medium" panose="020B0603020202020104" pitchFamily="34" charset="0"/>
                <a:cs typeface="Gill Sans MT"/>
              </a:rPr>
              <a:t>are</a:t>
            </a:r>
            <a:r>
              <a:rPr sz="6150" b="1" spc="-310" dirty="0">
                <a:latin typeface="All Round Gothic Medium" panose="020B0603020202020104" pitchFamily="34" charset="0"/>
                <a:cs typeface="Gill Sans MT"/>
              </a:rPr>
              <a:t> </a:t>
            </a:r>
            <a:r>
              <a:rPr sz="6150" b="1" spc="-10" dirty="0">
                <a:latin typeface="All Round Gothic Medium" panose="020B0603020202020104" pitchFamily="34" charset="0"/>
                <a:cs typeface="Gill Sans MT"/>
              </a:rPr>
              <a:t>presented </a:t>
            </a:r>
            <a:r>
              <a:rPr sz="6150" b="1" spc="-50" dirty="0">
                <a:latin typeface="All Round Gothic Medium" panose="020B0603020202020104" pitchFamily="34" charset="0"/>
                <a:cs typeface="Gill Sans MT"/>
              </a:rPr>
              <a:t>in</a:t>
            </a:r>
            <a:r>
              <a:rPr sz="6150" b="1" spc="-345" dirty="0">
                <a:latin typeface="All Round Gothic Medium" panose="020B0603020202020104" pitchFamily="34" charset="0"/>
                <a:cs typeface="Gill Sans MT"/>
              </a:rPr>
              <a:t> </a:t>
            </a:r>
            <a:r>
              <a:rPr sz="6150" b="1" spc="160" dirty="0">
                <a:latin typeface="All Round Gothic Medium" panose="020B0603020202020104" pitchFamily="34" charset="0"/>
                <a:cs typeface="Gill Sans MT"/>
              </a:rPr>
              <a:t>an</a:t>
            </a:r>
            <a:r>
              <a:rPr sz="6150" b="1" spc="-340" dirty="0">
                <a:latin typeface="All Round Gothic Medium" panose="020B0603020202020104" pitchFamily="34" charset="0"/>
                <a:cs typeface="Gill Sans MT"/>
              </a:rPr>
              <a:t> </a:t>
            </a:r>
            <a:r>
              <a:rPr sz="6150" b="1" spc="-10" dirty="0">
                <a:solidFill>
                  <a:srgbClr val="E93240"/>
                </a:solidFill>
                <a:latin typeface="All Round Gothic Medium" panose="020B0603020202020104" pitchFamily="34" charset="0"/>
                <a:cs typeface="Gill Sans MT"/>
              </a:rPr>
              <a:t>innovative </a:t>
            </a:r>
            <a:r>
              <a:rPr sz="6150" b="1" spc="60" dirty="0">
                <a:latin typeface="All Round Gothic Medium" panose="020B0603020202020104" pitchFamily="34" charset="0"/>
                <a:cs typeface="Gill Sans MT"/>
              </a:rPr>
              <a:t>preservative-</a:t>
            </a:r>
            <a:r>
              <a:rPr sz="6150" b="1" spc="195" dirty="0">
                <a:latin typeface="All Round Gothic Medium" panose="020B0603020202020104" pitchFamily="34" charset="0"/>
                <a:cs typeface="Gill Sans MT"/>
              </a:rPr>
              <a:t>free,</a:t>
            </a:r>
            <a:endParaRPr sz="6150" dirty="0">
              <a:latin typeface="All Round Gothic Medium" panose="020B0603020202020104" pitchFamily="34" charset="0"/>
              <a:cs typeface="Gill Sans MT"/>
            </a:endParaRPr>
          </a:p>
          <a:p>
            <a:pPr marL="12700" marR="1333500">
              <a:lnSpc>
                <a:spcPts val="6180"/>
              </a:lnSpc>
              <a:spcBef>
                <a:spcPts val="10"/>
              </a:spcBef>
            </a:pPr>
            <a:r>
              <a:rPr sz="6150" b="1" spc="-170" dirty="0">
                <a:latin typeface="All Round Gothic Medium" panose="020B0603020202020104" pitchFamily="34" charset="0"/>
                <a:cs typeface="Gill Sans MT"/>
              </a:rPr>
              <a:t>multi-</a:t>
            </a:r>
            <a:r>
              <a:rPr sz="6150" b="1" dirty="0">
                <a:latin typeface="All Round Gothic Medium" panose="020B0603020202020104" pitchFamily="34" charset="0"/>
                <a:cs typeface="Gill Sans MT"/>
              </a:rPr>
              <a:t>dose</a:t>
            </a:r>
            <a:r>
              <a:rPr sz="6150" b="1" spc="-204" dirty="0">
                <a:latin typeface="All Round Gothic Medium" panose="020B0603020202020104" pitchFamily="34" charset="0"/>
                <a:cs typeface="Gill Sans MT"/>
              </a:rPr>
              <a:t> </a:t>
            </a:r>
            <a:r>
              <a:rPr sz="6150" b="1" spc="-45" dirty="0">
                <a:latin typeface="All Round Gothic Medium" panose="020B0603020202020104" pitchFamily="34" charset="0"/>
                <a:cs typeface="Gill Sans MT"/>
              </a:rPr>
              <a:t>ophthalmic </a:t>
            </a:r>
            <a:r>
              <a:rPr sz="6150" b="1" spc="-10" dirty="0">
                <a:latin typeface="All Round Gothic Medium" panose="020B0603020202020104" pitchFamily="34" charset="0"/>
                <a:cs typeface="Gill Sans MT"/>
              </a:rPr>
              <a:t>squeeze</a:t>
            </a:r>
            <a:r>
              <a:rPr sz="6150" b="1" spc="-415" dirty="0">
                <a:latin typeface="All Round Gothic Medium" panose="020B0603020202020104" pitchFamily="34" charset="0"/>
                <a:cs typeface="Gill Sans MT"/>
              </a:rPr>
              <a:t> </a:t>
            </a:r>
            <a:r>
              <a:rPr sz="6150" b="1" spc="-10" dirty="0">
                <a:latin typeface="All Round Gothic Medium" panose="020B0603020202020104" pitchFamily="34" charset="0"/>
                <a:cs typeface="Gill Sans MT"/>
              </a:rPr>
              <a:t>dispenser</a:t>
            </a:r>
            <a:endParaRPr sz="6150" dirty="0">
              <a:latin typeface="All Round Gothic Medium" panose="020B0603020202020104" pitchFamily="34" charset="0"/>
              <a:cs typeface="Gill Sans MT"/>
            </a:endParaRPr>
          </a:p>
        </p:txBody>
      </p:sp>
      <p:sp>
        <p:nvSpPr>
          <p:cNvPr id="3" name="object 3"/>
          <p:cNvSpPr/>
          <p:nvPr/>
        </p:nvSpPr>
        <p:spPr>
          <a:xfrm>
            <a:off x="13099077" y="3021804"/>
            <a:ext cx="262255" cy="262255"/>
          </a:xfrm>
          <a:custGeom>
            <a:avLst/>
            <a:gdLst/>
            <a:ahLst/>
            <a:cxnLst/>
            <a:rect l="l" t="t" r="r" b="b"/>
            <a:pathLst>
              <a:path w="262255" h="262254">
                <a:moveTo>
                  <a:pt x="130886" y="0"/>
                </a:moveTo>
                <a:lnTo>
                  <a:pt x="79937" y="10285"/>
                </a:lnTo>
                <a:lnTo>
                  <a:pt x="38333" y="38333"/>
                </a:lnTo>
                <a:lnTo>
                  <a:pt x="10285" y="79937"/>
                </a:lnTo>
                <a:lnTo>
                  <a:pt x="0" y="130886"/>
                </a:lnTo>
                <a:lnTo>
                  <a:pt x="10285" y="181834"/>
                </a:lnTo>
                <a:lnTo>
                  <a:pt x="38333" y="223438"/>
                </a:lnTo>
                <a:lnTo>
                  <a:pt x="79937" y="251487"/>
                </a:lnTo>
                <a:lnTo>
                  <a:pt x="130886" y="261772"/>
                </a:lnTo>
                <a:lnTo>
                  <a:pt x="181834" y="251487"/>
                </a:lnTo>
                <a:lnTo>
                  <a:pt x="223438" y="223438"/>
                </a:lnTo>
                <a:lnTo>
                  <a:pt x="251487" y="181834"/>
                </a:lnTo>
                <a:lnTo>
                  <a:pt x="261772" y="130886"/>
                </a:lnTo>
                <a:lnTo>
                  <a:pt x="251487" y="79937"/>
                </a:lnTo>
                <a:lnTo>
                  <a:pt x="223438" y="38333"/>
                </a:lnTo>
                <a:lnTo>
                  <a:pt x="181834" y="10285"/>
                </a:lnTo>
                <a:lnTo>
                  <a:pt x="130886" y="0"/>
                </a:lnTo>
                <a:close/>
              </a:path>
            </a:pathLst>
          </a:custGeom>
          <a:solidFill>
            <a:srgbClr val="E93240"/>
          </a:solidFill>
        </p:spPr>
        <p:txBody>
          <a:bodyPr wrap="square" lIns="0" tIns="0" rIns="0" bIns="0" rtlCol="0"/>
          <a:lstStyle/>
          <a:p>
            <a:endParaRPr/>
          </a:p>
        </p:txBody>
      </p:sp>
      <p:sp>
        <p:nvSpPr>
          <p:cNvPr id="4" name="object 4"/>
          <p:cNvSpPr txBox="1">
            <a:spLocks noGrp="1"/>
          </p:cNvSpPr>
          <p:nvPr>
            <p:ph sz="half" idx="3"/>
          </p:nvPr>
        </p:nvSpPr>
        <p:spPr>
          <a:prstGeom prst="rect">
            <a:avLst/>
          </a:prstGeom>
        </p:spPr>
        <p:txBody>
          <a:bodyPr vert="horz" wrap="square" lIns="0" tIns="12065" rIns="0" bIns="0" rtlCol="0">
            <a:spAutoFit/>
          </a:bodyPr>
          <a:lstStyle/>
          <a:p>
            <a:pPr marL="12700">
              <a:lnSpc>
                <a:spcPct val="100000"/>
              </a:lnSpc>
              <a:spcBef>
                <a:spcPts val="95"/>
              </a:spcBef>
            </a:pPr>
            <a:r>
              <a:rPr spc="114" dirty="0"/>
              <a:t>Easy</a:t>
            </a:r>
            <a:r>
              <a:rPr spc="-100" dirty="0"/>
              <a:t> </a:t>
            </a:r>
            <a:r>
              <a:rPr spc="90" dirty="0"/>
              <a:t>&amp;</a:t>
            </a:r>
            <a:r>
              <a:rPr spc="-95" dirty="0"/>
              <a:t> </a:t>
            </a:r>
            <a:r>
              <a:rPr spc="-55" dirty="0"/>
              <a:t>intuitive</a:t>
            </a:r>
            <a:r>
              <a:rPr spc="-95" dirty="0"/>
              <a:t> </a:t>
            </a:r>
            <a:r>
              <a:rPr spc="-10" dirty="0"/>
              <a:t>to</a:t>
            </a:r>
            <a:r>
              <a:rPr spc="-95" dirty="0"/>
              <a:t> </a:t>
            </a:r>
            <a:r>
              <a:rPr spc="-25" dirty="0"/>
              <a:t>use</a:t>
            </a:r>
          </a:p>
          <a:p>
            <a:pPr marL="12700">
              <a:lnSpc>
                <a:spcPts val="3890"/>
              </a:lnSpc>
              <a:spcBef>
                <a:spcPts val="3190"/>
              </a:spcBef>
            </a:pPr>
            <a:r>
              <a:rPr dirty="0"/>
              <a:t>Accurate </a:t>
            </a:r>
            <a:r>
              <a:rPr spc="50" dirty="0"/>
              <a:t>dropper</a:t>
            </a:r>
            <a:r>
              <a:rPr spc="5" dirty="0"/>
              <a:t> </a:t>
            </a:r>
            <a:r>
              <a:rPr spc="-10" dirty="0"/>
              <a:t>mechanism</a:t>
            </a:r>
          </a:p>
          <a:p>
            <a:pPr marL="12700">
              <a:lnSpc>
                <a:spcPts val="2270"/>
              </a:lnSpc>
            </a:pPr>
            <a:r>
              <a:rPr sz="1950" dirty="0"/>
              <a:t>Enables</a:t>
            </a:r>
            <a:r>
              <a:rPr sz="1950" spc="70" dirty="0"/>
              <a:t> </a:t>
            </a:r>
            <a:r>
              <a:rPr sz="1950" spc="-10" dirty="0"/>
              <a:t>the</a:t>
            </a:r>
            <a:r>
              <a:rPr sz="1950" spc="75" dirty="0"/>
              <a:t> </a:t>
            </a:r>
            <a:r>
              <a:rPr sz="1950" dirty="0"/>
              <a:t>user</a:t>
            </a:r>
            <a:r>
              <a:rPr sz="1950" spc="75" dirty="0"/>
              <a:t> </a:t>
            </a:r>
            <a:r>
              <a:rPr sz="1950" dirty="0"/>
              <a:t>to</a:t>
            </a:r>
            <a:r>
              <a:rPr sz="1950" spc="70" dirty="0"/>
              <a:t> </a:t>
            </a:r>
            <a:r>
              <a:rPr sz="1950" dirty="0"/>
              <a:t>administer</a:t>
            </a:r>
            <a:r>
              <a:rPr sz="1950" spc="75" dirty="0"/>
              <a:t> </a:t>
            </a:r>
            <a:r>
              <a:rPr sz="1950" dirty="0"/>
              <a:t>single</a:t>
            </a:r>
            <a:r>
              <a:rPr sz="1950" spc="75" dirty="0"/>
              <a:t> </a:t>
            </a:r>
            <a:r>
              <a:rPr sz="1950" spc="-10" dirty="0"/>
              <a:t>drops</a:t>
            </a:r>
            <a:endParaRPr sz="1950"/>
          </a:p>
          <a:p>
            <a:pPr>
              <a:lnSpc>
                <a:spcPct val="100000"/>
              </a:lnSpc>
              <a:spcBef>
                <a:spcPts val="1075"/>
              </a:spcBef>
            </a:pPr>
            <a:endParaRPr sz="1950"/>
          </a:p>
          <a:p>
            <a:pPr marL="12700">
              <a:lnSpc>
                <a:spcPts val="3890"/>
              </a:lnSpc>
            </a:pPr>
            <a:r>
              <a:rPr spc="-10" dirty="0"/>
              <a:t>Patented</a:t>
            </a:r>
            <a:r>
              <a:rPr spc="-65" dirty="0"/>
              <a:t> </a:t>
            </a:r>
            <a:r>
              <a:rPr spc="-35" dirty="0"/>
              <a:t>tip-</a:t>
            </a:r>
            <a:r>
              <a:rPr spc="60" dirty="0"/>
              <a:t>seal</a:t>
            </a:r>
            <a:r>
              <a:rPr spc="-60" dirty="0"/>
              <a:t> </a:t>
            </a:r>
            <a:r>
              <a:rPr spc="-10" dirty="0"/>
              <a:t>technology</a:t>
            </a:r>
          </a:p>
          <a:p>
            <a:pPr marL="12700">
              <a:lnSpc>
                <a:spcPts val="2270"/>
              </a:lnSpc>
            </a:pPr>
            <a:r>
              <a:rPr sz="1950" dirty="0"/>
              <a:t>Maintains</a:t>
            </a:r>
            <a:r>
              <a:rPr sz="1950" spc="100" dirty="0"/>
              <a:t> </a:t>
            </a:r>
            <a:r>
              <a:rPr sz="1950" dirty="0"/>
              <a:t>product</a:t>
            </a:r>
            <a:r>
              <a:rPr sz="1950" spc="105" dirty="0"/>
              <a:t> </a:t>
            </a:r>
            <a:r>
              <a:rPr sz="1950" dirty="0"/>
              <a:t>sterility</a:t>
            </a:r>
            <a:r>
              <a:rPr sz="1950" spc="100" dirty="0"/>
              <a:t> </a:t>
            </a:r>
            <a:r>
              <a:rPr sz="1950" spc="-10" dirty="0"/>
              <a:t>throughout</a:t>
            </a:r>
            <a:endParaRPr sz="1950"/>
          </a:p>
          <a:p>
            <a:pPr marL="12700">
              <a:lnSpc>
                <a:spcPct val="100000"/>
              </a:lnSpc>
              <a:spcBef>
                <a:spcPts val="135"/>
              </a:spcBef>
            </a:pPr>
            <a:r>
              <a:rPr sz="1950" spc="-10" dirty="0"/>
              <a:t>the</a:t>
            </a:r>
            <a:r>
              <a:rPr sz="1950" spc="-90" dirty="0"/>
              <a:t> </a:t>
            </a:r>
            <a:r>
              <a:rPr sz="1950" spc="-10" dirty="0"/>
              <a:t>treatment</a:t>
            </a:r>
            <a:r>
              <a:rPr sz="1950" spc="-85" dirty="0"/>
              <a:t> </a:t>
            </a:r>
            <a:r>
              <a:rPr sz="1950" spc="-10" dirty="0"/>
              <a:t>period</a:t>
            </a:r>
            <a:endParaRPr sz="1950"/>
          </a:p>
          <a:p>
            <a:pPr>
              <a:lnSpc>
                <a:spcPct val="100000"/>
              </a:lnSpc>
              <a:spcBef>
                <a:spcPts val="1340"/>
              </a:spcBef>
            </a:pPr>
            <a:endParaRPr sz="1950"/>
          </a:p>
          <a:p>
            <a:pPr marL="12700" marR="5080">
              <a:lnSpc>
                <a:spcPts val="3790"/>
              </a:lnSpc>
            </a:pPr>
            <a:r>
              <a:rPr dirty="0"/>
              <a:t>Ergonomic</a:t>
            </a:r>
            <a:r>
              <a:rPr spc="45" dirty="0"/>
              <a:t> </a:t>
            </a:r>
            <a:r>
              <a:rPr spc="55" dirty="0"/>
              <a:t>squeezable</a:t>
            </a:r>
            <a:r>
              <a:rPr spc="45" dirty="0"/>
              <a:t> </a:t>
            </a:r>
            <a:r>
              <a:rPr spc="-10" dirty="0"/>
              <a:t>container </a:t>
            </a:r>
            <a:r>
              <a:rPr spc="70" dirty="0"/>
              <a:t>has</a:t>
            </a:r>
            <a:r>
              <a:rPr spc="-55" dirty="0"/>
              <a:t> </a:t>
            </a:r>
            <a:r>
              <a:rPr spc="295" dirty="0"/>
              <a:t>a</a:t>
            </a:r>
            <a:r>
              <a:rPr spc="-50" dirty="0"/>
              <a:t> </a:t>
            </a:r>
            <a:r>
              <a:rPr spc="60" dirty="0"/>
              <a:t>low</a:t>
            </a:r>
            <a:r>
              <a:rPr spc="-50" dirty="0"/>
              <a:t> </a:t>
            </a:r>
            <a:r>
              <a:rPr dirty="0"/>
              <a:t>actuation</a:t>
            </a:r>
            <a:r>
              <a:rPr spc="-55" dirty="0"/>
              <a:t> </a:t>
            </a:r>
            <a:r>
              <a:rPr spc="-10" dirty="0"/>
              <a:t>force</a:t>
            </a:r>
          </a:p>
          <a:p>
            <a:pPr marL="12700">
              <a:lnSpc>
                <a:spcPts val="2110"/>
              </a:lnSpc>
            </a:pPr>
            <a:r>
              <a:rPr sz="1950" dirty="0"/>
              <a:t>Suitable</a:t>
            </a:r>
            <a:r>
              <a:rPr sz="1950" spc="85" dirty="0"/>
              <a:t> </a:t>
            </a:r>
            <a:r>
              <a:rPr sz="1950" dirty="0"/>
              <a:t>for</a:t>
            </a:r>
            <a:r>
              <a:rPr sz="1950" spc="90" dirty="0"/>
              <a:t> </a:t>
            </a:r>
            <a:r>
              <a:rPr sz="1950" spc="55" dirty="0"/>
              <a:t>all</a:t>
            </a:r>
            <a:r>
              <a:rPr sz="1950" spc="90" dirty="0"/>
              <a:t> </a:t>
            </a:r>
            <a:r>
              <a:rPr sz="1950" dirty="0"/>
              <a:t>consumers</a:t>
            </a:r>
            <a:r>
              <a:rPr sz="1950" spc="85" dirty="0"/>
              <a:t> </a:t>
            </a:r>
            <a:r>
              <a:rPr sz="1950" spc="-10" dirty="0"/>
              <a:t>including</a:t>
            </a:r>
            <a:endParaRPr sz="1950"/>
          </a:p>
          <a:p>
            <a:pPr marL="12700">
              <a:lnSpc>
                <a:spcPct val="100000"/>
              </a:lnSpc>
              <a:spcBef>
                <a:spcPts val="135"/>
              </a:spcBef>
            </a:pPr>
            <a:r>
              <a:rPr sz="1950" dirty="0"/>
              <a:t>those</a:t>
            </a:r>
            <a:r>
              <a:rPr sz="1950" spc="45" dirty="0"/>
              <a:t> </a:t>
            </a:r>
            <a:r>
              <a:rPr sz="1950" dirty="0"/>
              <a:t>with</a:t>
            </a:r>
            <a:r>
              <a:rPr sz="1950" spc="50" dirty="0"/>
              <a:t> </a:t>
            </a:r>
            <a:r>
              <a:rPr sz="1950" dirty="0"/>
              <a:t>reduced</a:t>
            </a:r>
            <a:r>
              <a:rPr sz="1950" spc="50" dirty="0"/>
              <a:t> </a:t>
            </a:r>
            <a:r>
              <a:rPr sz="1950" spc="-10" dirty="0"/>
              <a:t>dexterity</a:t>
            </a:r>
            <a:endParaRPr sz="1950"/>
          </a:p>
          <a:p>
            <a:pPr>
              <a:lnSpc>
                <a:spcPct val="100000"/>
              </a:lnSpc>
              <a:spcBef>
                <a:spcPts val="994"/>
              </a:spcBef>
            </a:pPr>
            <a:endParaRPr sz="1950"/>
          </a:p>
          <a:p>
            <a:pPr marL="12700">
              <a:lnSpc>
                <a:spcPts val="3890"/>
              </a:lnSpc>
            </a:pPr>
            <a:r>
              <a:rPr dirty="0"/>
              <a:t>Compact</a:t>
            </a:r>
            <a:r>
              <a:rPr spc="60" dirty="0"/>
              <a:t> </a:t>
            </a:r>
            <a:r>
              <a:rPr dirty="0"/>
              <a:t>pocket</a:t>
            </a:r>
            <a:r>
              <a:rPr spc="60" dirty="0"/>
              <a:t> </a:t>
            </a:r>
            <a:r>
              <a:rPr spc="35" dirty="0"/>
              <a:t>size</a:t>
            </a:r>
          </a:p>
          <a:p>
            <a:pPr marL="12700">
              <a:lnSpc>
                <a:spcPts val="2270"/>
              </a:lnSpc>
            </a:pPr>
            <a:r>
              <a:rPr sz="1950" dirty="0"/>
              <a:t>Convenient</a:t>
            </a:r>
            <a:r>
              <a:rPr sz="1950" spc="55" dirty="0"/>
              <a:t> </a:t>
            </a:r>
            <a:r>
              <a:rPr sz="1950" dirty="0"/>
              <a:t>for</a:t>
            </a:r>
            <a:r>
              <a:rPr sz="1950" spc="60" dirty="0"/>
              <a:t> </a:t>
            </a:r>
            <a:r>
              <a:rPr sz="1950" spc="55" dirty="0"/>
              <a:t>on-</a:t>
            </a:r>
            <a:r>
              <a:rPr sz="1950" dirty="0"/>
              <a:t>the-</a:t>
            </a:r>
            <a:r>
              <a:rPr sz="1950" spc="135" dirty="0"/>
              <a:t>go</a:t>
            </a:r>
            <a:r>
              <a:rPr sz="1950" spc="60" dirty="0"/>
              <a:t> </a:t>
            </a:r>
            <a:r>
              <a:rPr sz="1950" spc="65" dirty="0"/>
              <a:t>usage</a:t>
            </a:r>
            <a:endParaRPr sz="1950"/>
          </a:p>
        </p:txBody>
      </p:sp>
      <p:sp>
        <p:nvSpPr>
          <p:cNvPr id="5" name="object 5"/>
          <p:cNvSpPr/>
          <p:nvPr/>
        </p:nvSpPr>
        <p:spPr>
          <a:xfrm>
            <a:off x="13099077" y="1171808"/>
            <a:ext cx="262255" cy="262255"/>
          </a:xfrm>
          <a:custGeom>
            <a:avLst/>
            <a:gdLst/>
            <a:ahLst/>
            <a:cxnLst/>
            <a:rect l="l" t="t" r="r" b="b"/>
            <a:pathLst>
              <a:path w="262255" h="262255">
                <a:moveTo>
                  <a:pt x="130886" y="0"/>
                </a:moveTo>
                <a:lnTo>
                  <a:pt x="79937" y="10285"/>
                </a:lnTo>
                <a:lnTo>
                  <a:pt x="38333" y="38333"/>
                </a:lnTo>
                <a:lnTo>
                  <a:pt x="10285" y="79937"/>
                </a:lnTo>
                <a:lnTo>
                  <a:pt x="0" y="130886"/>
                </a:lnTo>
                <a:lnTo>
                  <a:pt x="10285" y="181834"/>
                </a:lnTo>
                <a:lnTo>
                  <a:pt x="38333" y="223438"/>
                </a:lnTo>
                <a:lnTo>
                  <a:pt x="79937" y="251487"/>
                </a:lnTo>
                <a:lnTo>
                  <a:pt x="130886" y="261772"/>
                </a:lnTo>
                <a:lnTo>
                  <a:pt x="181834" y="251487"/>
                </a:lnTo>
                <a:lnTo>
                  <a:pt x="223438" y="223438"/>
                </a:lnTo>
                <a:lnTo>
                  <a:pt x="251487" y="181834"/>
                </a:lnTo>
                <a:lnTo>
                  <a:pt x="261772" y="130886"/>
                </a:lnTo>
                <a:lnTo>
                  <a:pt x="251487" y="79937"/>
                </a:lnTo>
                <a:lnTo>
                  <a:pt x="223438" y="38333"/>
                </a:lnTo>
                <a:lnTo>
                  <a:pt x="181834" y="10285"/>
                </a:lnTo>
                <a:lnTo>
                  <a:pt x="130886" y="0"/>
                </a:lnTo>
                <a:close/>
              </a:path>
            </a:pathLst>
          </a:custGeom>
          <a:solidFill>
            <a:srgbClr val="E93240"/>
          </a:solidFill>
        </p:spPr>
        <p:txBody>
          <a:bodyPr wrap="square" lIns="0" tIns="0" rIns="0" bIns="0" rtlCol="0"/>
          <a:lstStyle/>
          <a:p>
            <a:endParaRPr/>
          </a:p>
        </p:txBody>
      </p:sp>
      <p:sp>
        <p:nvSpPr>
          <p:cNvPr id="6" name="object 6"/>
          <p:cNvSpPr txBox="1">
            <a:spLocks noGrp="1"/>
          </p:cNvSpPr>
          <p:nvPr>
            <p:ph type="title"/>
          </p:nvPr>
        </p:nvSpPr>
        <p:spPr>
          <a:xfrm>
            <a:off x="13505212" y="1002045"/>
            <a:ext cx="5902325" cy="1491615"/>
          </a:xfrm>
          <a:prstGeom prst="rect">
            <a:avLst/>
          </a:prstGeom>
        </p:spPr>
        <p:txBody>
          <a:bodyPr vert="horz" wrap="square" lIns="0" tIns="46355" rIns="0" bIns="0" rtlCol="0">
            <a:spAutoFit/>
          </a:bodyPr>
          <a:lstStyle/>
          <a:p>
            <a:pPr marL="12700" marR="5080">
              <a:lnSpc>
                <a:spcPts val="3790"/>
              </a:lnSpc>
              <a:spcBef>
                <a:spcPts val="365"/>
              </a:spcBef>
            </a:pPr>
            <a:r>
              <a:rPr sz="3300" b="0" spc="-10" dirty="0">
                <a:latin typeface="Calibri"/>
                <a:cs typeface="Calibri"/>
              </a:rPr>
              <a:t>The</a:t>
            </a:r>
            <a:r>
              <a:rPr sz="3300" b="0" spc="-110" dirty="0">
                <a:latin typeface="Calibri"/>
                <a:cs typeface="Calibri"/>
              </a:rPr>
              <a:t> </a:t>
            </a:r>
            <a:r>
              <a:rPr sz="3300" b="0" spc="70" dirty="0">
                <a:latin typeface="Calibri"/>
                <a:cs typeface="Calibri"/>
              </a:rPr>
              <a:t>leading</a:t>
            </a:r>
            <a:r>
              <a:rPr sz="3300" b="0" spc="-105" dirty="0">
                <a:latin typeface="Calibri"/>
                <a:cs typeface="Calibri"/>
              </a:rPr>
              <a:t> </a:t>
            </a:r>
            <a:r>
              <a:rPr sz="3300" b="0" spc="-20" dirty="0">
                <a:latin typeface="Calibri"/>
                <a:cs typeface="Calibri"/>
              </a:rPr>
              <a:t>solution</a:t>
            </a:r>
            <a:r>
              <a:rPr sz="3300" b="0" spc="-105" dirty="0">
                <a:latin typeface="Calibri"/>
                <a:cs typeface="Calibri"/>
              </a:rPr>
              <a:t> </a:t>
            </a:r>
            <a:r>
              <a:rPr sz="3300" b="0" spc="-25" dirty="0">
                <a:latin typeface="Calibri"/>
                <a:cs typeface="Calibri"/>
              </a:rPr>
              <a:t>for </a:t>
            </a:r>
            <a:r>
              <a:rPr sz="3300" b="0" dirty="0">
                <a:latin typeface="Calibri"/>
                <a:cs typeface="Calibri"/>
              </a:rPr>
              <a:t>Preservative-Free</a:t>
            </a:r>
            <a:r>
              <a:rPr sz="3300" b="0" spc="375" dirty="0">
                <a:latin typeface="Calibri"/>
                <a:cs typeface="Calibri"/>
              </a:rPr>
              <a:t> </a:t>
            </a:r>
            <a:r>
              <a:rPr sz="3300" b="0" dirty="0">
                <a:latin typeface="Calibri"/>
                <a:cs typeface="Calibri"/>
              </a:rPr>
              <a:t>over-</a:t>
            </a:r>
            <a:r>
              <a:rPr sz="3300" b="0" spc="-20" dirty="0">
                <a:latin typeface="Calibri"/>
                <a:cs typeface="Calibri"/>
              </a:rPr>
              <a:t>the- </a:t>
            </a:r>
            <a:r>
              <a:rPr sz="3300" b="0" spc="-45" dirty="0">
                <a:latin typeface="Calibri"/>
                <a:cs typeface="Calibri"/>
              </a:rPr>
              <a:t>counter</a:t>
            </a:r>
            <a:r>
              <a:rPr sz="3300" b="0" spc="-130" dirty="0">
                <a:latin typeface="Calibri"/>
                <a:cs typeface="Calibri"/>
              </a:rPr>
              <a:t> </a:t>
            </a:r>
            <a:r>
              <a:rPr sz="3300" b="0" spc="105" dirty="0">
                <a:latin typeface="Calibri"/>
                <a:cs typeface="Calibri"/>
              </a:rPr>
              <a:t>and</a:t>
            </a:r>
            <a:r>
              <a:rPr sz="3300" b="0" spc="-130" dirty="0">
                <a:latin typeface="Calibri"/>
                <a:cs typeface="Calibri"/>
              </a:rPr>
              <a:t> </a:t>
            </a:r>
            <a:r>
              <a:rPr sz="3300" b="0" spc="-20" dirty="0">
                <a:latin typeface="Calibri"/>
                <a:cs typeface="Calibri"/>
              </a:rPr>
              <a:t>prescription</a:t>
            </a:r>
            <a:r>
              <a:rPr sz="3300" b="0" spc="-125" dirty="0">
                <a:latin typeface="Calibri"/>
                <a:cs typeface="Calibri"/>
              </a:rPr>
              <a:t> </a:t>
            </a:r>
            <a:r>
              <a:rPr sz="3300" b="0" spc="-10" dirty="0">
                <a:latin typeface="Calibri"/>
                <a:cs typeface="Calibri"/>
              </a:rPr>
              <a:t>products.</a:t>
            </a:r>
            <a:endParaRPr sz="3300">
              <a:latin typeface="Calibri"/>
              <a:cs typeface="Calibri"/>
            </a:endParaRPr>
          </a:p>
        </p:txBody>
      </p:sp>
      <p:sp>
        <p:nvSpPr>
          <p:cNvPr id="7" name="object 7"/>
          <p:cNvSpPr/>
          <p:nvPr/>
        </p:nvSpPr>
        <p:spPr>
          <a:xfrm>
            <a:off x="13099077" y="6687032"/>
            <a:ext cx="262255" cy="262255"/>
          </a:xfrm>
          <a:custGeom>
            <a:avLst/>
            <a:gdLst/>
            <a:ahLst/>
            <a:cxnLst/>
            <a:rect l="l" t="t" r="r" b="b"/>
            <a:pathLst>
              <a:path w="262255" h="262254">
                <a:moveTo>
                  <a:pt x="130886" y="0"/>
                </a:moveTo>
                <a:lnTo>
                  <a:pt x="79937" y="10285"/>
                </a:lnTo>
                <a:lnTo>
                  <a:pt x="38333" y="38333"/>
                </a:lnTo>
                <a:lnTo>
                  <a:pt x="10285" y="79937"/>
                </a:lnTo>
                <a:lnTo>
                  <a:pt x="0" y="130886"/>
                </a:lnTo>
                <a:lnTo>
                  <a:pt x="10285" y="181834"/>
                </a:lnTo>
                <a:lnTo>
                  <a:pt x="38333" y="223438"/>
                </a:lnTo>
                <a:lnTo>
                  <a:pt x="79937" y="251487"/>
                </a:lnTo>
                <a:lnTo>
                  <a:pt x="130886" y="261772"/>
                </a:lnTo>
                <a:lnTo>
                  <a:pt x="181834" y="251487"/>
                </a:lnTo>
                <a:lnTo>
                  <a:pt x="223438" y="223438"/>
                </a:lnTo>
                <a:lnTo>
                  <a:pt x="251487" y="181834"/>
                </a:lnTo>
                <a:lnTo>
                  <a:pt x="261772" y="130886"/>
                </a:lnTo>
                <a:lnTo>
                  <a:pt x="251487" y="79937"/>
                </a:lnTo>
                <a:lnTo>
                  <a:pt x="223438" y="38333"/>
                </a:lnTo>
                <a:lnTo>
                  <a:pt x="181834" y="10285"/>
                </a:lnTo>
                <a:lnTo>
                  <a:pt x="130886" y="0"/>
                </a:lnTo>
                <a:close/>
              </a:path>
            </a:pathLst>
          </a:custGeom>
          <a:solidFill>
            <a:srgbClr val="E93240"/>
          </a:solidFill>
        </p:spPr>
        <p:txBody>
          <a:bodyPr wrap="square" lIns="0" tIns="0" rIns="0" bIns="0" rtlCol="0"/>
          <a:lstStyle/>
          <a:p>
            <a:endParaRPr/>
          </a:p>
        </p:txBody>
      </p:sp>
      <p:sp>
        <p:nvSpPr>
          <p:cNvPr id="8" name="object 8"/>
          <p:cNvSpPr/>
          <p:nvPr/>
        </p:nvSpPr>
        <p:spPr>
          <a:xfrm>
            <a:off x="13099077" y="3929421"/>
            <a:ext cx="262255" cy="262255"/>
          </a:xfrm>
          <a:custGeom>
            <a:avLst/>
            <a:gdLst/>
            <a:ahLst/>
            <a:cxnLst/>
            <a:rect l="l" t="t" r="r" b="b"/>
            <a:pathLst>
              <a:path w="262255" h="262254">
                <a:moveTo>
                  <a:pt x="130886" y="0"/>
                </a:moveTo>
                <a:lnTo>
                  <a:pt x="79937" y="10285"/>
                </a:lnTo>
                <a:lnTo>
                  <a:pt x="38333" y="38333"/>
                </a:lnTo>
                <a:lnTo>
                  <a:pt x="10285" y="79937"/>
                </a:lnTo>
                <a:lnTo>
                  <a:pt x="0" y="130886"/>
                </a:lnTo>
                <a:lnTo>
                  <a:pt x="10285" y="181834"/>
                </a:lnTo>
                <a:lnTo>
                  <a:pt x="38333" y="223438"/>
                </a:lnTo>
                <a:lnTo>
                  <a:pt x="79937" y="251487"/>
                </a:lnTo>
                <a:lnTo>
                  <a:pt x="130886" y="261772"/>
                </a:lnTo>
                <a:lnTo>
                  <a:pt x="181834" y="251487"/>
                </a:lnTo>
                <a:lnTo>
                  <a:pt x="223438" y="223438"/>
                </a:lnTo>
                <a:lnTo>
                  <a:pt x="251487" y="181834"/>
                </a:lnTo>
                <a:lnTo>
                  <a:pt x="261772" y="130886"/>
                </a:lnTo>
                <a:lnTo>
                  <a:pt x="251487" y="79937"/>
                </a:lnTo>
                <a:lnTo>
                  <a:pt x="223438" y="38333"/>
                </a:lnTo>
                <a:lnTo>
                  <a:pt x="181834" y="10285"/>
                </a:lnTo>
                <a:lnTo>
                  <a:pt x="130886" y="0"/>
                </a:lnTo>
                <a:close/>
              </a:path>
            </a:pathLst>
          </a:custGeom>
          <a:solidFill>
            <a:srgbClr val="E93240"/>
          </a:solidFill>
        </p:spPr>
        <p:txBody>
          <a:bodyPr wrap="square" lIns="0" tIns="0" rIns="0" bIns="0" rtlCol="0"/>
          <a:lstStyle/>
          <a:p>
            <a:endParaRPr/>
          </a:p>
        </p:txBody>
      </p:sp>
      <p:sp>
        <p:nvSpPr>
          <p:cNvPr id="9" name="object 9"/>
          <p:cNvSpPr/>
          <p:nvPr/>
        </p:nvSpPr>
        <p:spPr>
          <a:xfrm>
            <a:off x="13099077" y="5151164"/>
            <a:ext cx="262255" cy="262255"/>
          </a:xfrm>
          <a:custGeom>
            <a:avLst/>
            <a:gdLst/>
            <a:ahLst/>
            <a:cxnLst/>
            <a:rect l="l" t="t" r="r" b="b"/>
            <a:pathLst>
              <a:path w="262255" h="262254">
                <a:moveTo>
                  <a:pt x="130886" y="0"/>
                </a:moveTo>
                <a:lnTo>
                  <a:pt x="79937" y="10285"/>
                </a:lnTo>
                <a:lnTo>
                  <a:pt x="38333" y="38333"/>
                </a:lnTo>
                <a:lnTo>
                  <a:pt x="10285" y="79937"/>
                </a:lnTo>
                <a:lnTo>
                  <a:pt x="0" y="130886"/>
                </a:lnTo>
                <a:lnTo>
                  <a:pt x="10285" y="181834"/>
                </a:lnTo>
                <a:lnTo>
                  <a:pt x="38333" y="223438"/>
                </a:lnTo>
                <a:lnTo>
                  <a:pt x="79937" y="251487"/>
                </a:lnTo>
                <a:lnTo>
                  <a:pt x="130886" y="261772"/>
                </a:lnTo>
                <a:lnTo>
                  <a:pt x="181834" y="251487"/>
                </a:lnTo>
                <a:lnTo>
                  <a:pt x="223438" y="223438"/>
                </a:lnTo>
                <a:lnTo>
                  <a:pt x="251487" y="181834"/>
                </a:lnTo>
                <a:lnTo>
                  <a:pt x="261772" y="130886"/>
                </a:lnTo>
                <a:lnTo>
                  <a:pt x="251487" y="79937"/>
                </a:lnTo>
                <a:lnTo>
                  <a:pt x="223438" y="38333"/>
                </a:lnTo>
                <a:lnTo>
                  <a:pt x="181834" y="10285"/>
                </a:lnTo>
                <a:lnTo>
                  <a:pt x="130886" y="0"/>
                </a:lnTo>
                <a:close/>
              </a:path>
            </a:pathLst>
          </a:custGeom>
          <a:solidFill>
            <a:srgbClr val="E93240"/>
          </a:solidFill>
        </p:spPr>
        <p:txBody>
          <a:bodyPr wrap="square" lIns="0" tIns="0" rIns="0" bIns="0" rtlCol="0"/>
          <a:lstStyle/>
          <a:p>
            <a:endParaRPr/>
          </a:p>
        </p:txBody>
      </p:sp>
      <p:sp>
        <p:nvSpPr>
          <p:cNvPr id="10" name="object 10"/>
          <p:cNvSpPr/>
          <p:nvPr/>
        </p:nvSpPr>
        <p:spPr>
          <a:xfrm>
            <a:off x="13099077" y="8694091"/>
            <a:ext cx="262255" cy="262255"/>
          </a:xfrm>
          <a:custGeom>
            <a:avLst/>
            <a:gdLst/>
            <a:ahLst/>
            <a:cxnLst/>
            <a:rect l="l" t="t" r="r" b="b"/>
            <a:pathLst>
              <a:path w="262255" h="262254">
                <a:moveTo>
                  <a:pt x="130886" y="0"/>
                </a:moveTo>
                <a:lnTo>
                  <a:pt x="79937" y="10285"/>
                </a:lnTo>
                <a:lnTo>
                  <a:pt x="38333" y="38333"/>
                </a:lnTo>
                <a:lnTo>
                  <a:pt x="10285" y="79937"/>
                </a:lnTo>
                <a:lnTo>
                  <a:pt x="0" y="130886"/>
                </a:lnTo>
                <a:lnTo>
                  <a:pt x="10285" y="181834"/>
                </a:lnTo>
                <a:lnTo>
                  <a:pt x="38333" y="223438"/>
                </a:lnTo>
                <a:lnTo>
                  <a:pt x="79937" y="251487"/>
                </a:lnTo>
                <a:lnTo>
                  <a:pt x="130886" y="261772"/>
                </a:lnTo>
                <a:lnTo>
                  <a:pt x="181834" y="251487"/>
                </a:lnTo>
                <a:lnTo>
                  <a:pt x="223438" y="223438"/>
                </a:lnTo>
                <a:lnTo>
                  <a:pt x="251487" y="181834"/>
                </a:lnTo>
                <a:lnTo>
                  <a:pt x="261772" y="130886"/>
                </a:lnTo>
                <a:lnTo>
                  <a:pt x="251487" y="79937"/>
                </a:lnTo>
                <a:lnTo>
                  <a:pt x="223438" y="38333"/>
                </a:lnTo>
                <a:lnTo>
                  <a:pt x="181834" y="10285"/>
                </a:lnTo>
                <a:lnTo>
                  <a:pt x="130886" y="0"/>
                </a:lnTo>
                <a:close/>
              </a:path>
            </a:pathLst>
          </a:custGeom>
          <a:solidFill>
            <a:srgbClr val="E93240"/>
          </a:solidFill>
        </p:spPr>
        <p:txBody>
          <a:bodyPr wrap="square" lIns="0" tIns="0" rIns="0" bIns="0" rtlCol="0"/>
          <a:lstStyle/>
          <a:p>
            <a:endParaRPr/>
          </a:p>
        </p:txBody>
      </p:sp>
      <p:sp>
        <p:nvSpPr>
          <p:cNvPr id="11" name="object 11"/>
          <p:cNvSpPr txBox="1"/>
          <p:nvPr/>
        </p:nvSpPr>
        <p:spPr>
          <a:xfrm>
            <a:off x="938662" y="6973861"/>
            <a:ext cx="6922770" cy="1928495"/>
          </a:xfrm>
          <a:prstGeom prst="rect">
            <a:avLst/>
          </a:prstGeom>
          <a:solidFill>
            <a:srgbClr val="C8C8C5"/>
          </a:solidFill>
        </p:spPr>
        <p:txBody>
          <a:bodyPr vert="horz" wrap="square" lIns="0" tIns="155575" rIns="0" bIns="0" rtlCol="0">
            <a:spAutoFit/>
          </a:bodyPr>
          <a:lstStyle/>
          <a:p>
            <a:pPr marL="267970" marR="341630">
              <a:lnSpc>
                <a:spcPct val="105700"/>
              </a:lnSpc>
              <a:spcBef>
                <a:spcPts val="1225"/>
              </a:spcBef>
            </a:pPr>
            <a:r>
              <a:rPr sz="1950" spc="200" dirty="0">
                <a:latin typeface="Calibri"/>
                <a:cs typeface="Calibri"/>
              </a:rPr>
              <a:t>A</a:t>
            </a:r>
            <a:r>
              <a:rPr sz="1950" spc="100" dirty="0">
                <a:latin typeface="Calibri"/>
                <a:cs typeface="Calibri"/>
              </a:rPr>
              <a:t> </a:t>
            </a:r>
            <a:r>
              <a:rPr sz="1950" spc="65" dirty="0">
                <a:latin typeface="Calibri"/>
                <a:cs typeface="Calibri"/>
              </a:rPr>
              <a:t>leading</a:t>
            </a:r>
            <a:r>
              <a:rPr sz="1950" spc="105" dirty="0">
                <a:latin typeface="Calibri"/>
                <a:cs typeface="Calibri"/>
              </a:rPr>
              <a:t> </a:t>
            </a:r>
            <a:r>
              <a:rPr sz="1950" dirty="0">
                <a:latin typeface="Calibri"/>
                <a:cs typeface="Calibri"/>
              </a:rPr>
              <a:t>solution</a:t>
            </a:r>
            <a:r>
              <a:rPr sz="1950" spc="105" dirty="0">
                <a:latin typeface="Calibri"/>
                <a:cs typeface="Calibri"/>
              </a:rPr>
              <a:t> </a:t>
            </a:r>
            <a:r>
              <a:rPr sz="1950" dirty="0">
                <a:latin typeface="Calibri"/>
                <a:cs typeface="Calibri"/>
              </a:rPr>
              <a:t>for</a:t>
            </a:r>
            <a:r>
              <a:rPr sz="1950" spc="105" dirty="0">
                <a:latin typeface="Calibri"/>
                <a:cs typeface="Calibri"/>
              </a:rPr>
              <a:t> </a:t>
            </a:r>
            <a:r>
              <a:rPr sz="1950" dirty="0">
                <a:latin typeface="Calibri"/>
                <a:cs typeface="Calibri"/>
              </a:rPr>
              <a:t>preservative-free</a:t>
            </a:r>
            <a:r>
              <a:rPr sz="1950" spc="105" dirty="0">
                <a:latin typeface="Calibri"/>
                <a:cs typeface="Calibri"/>
              </a:rPr>
              <a:t> </a:t>
            </a:r>
            <a:r>
              <a:rPr sz="1950" dirty="0">
                <a:latin typeface="Calibri"/>
                <a:cs typeface="Calibri"/>
              </a:rPr>
              <a:t>prescription</a:t>
            </a:r>
            <a:r>
              <a:rPr sz="1950" spc="105" dirty="0">
                <a:latin typeface="Calibri"/>
                <a:cs typeface="Calibri"/>
              </a:rPr>
              <a:t> </a:t>
            </a:r>
            <a:r>
              <a:rPr sz="1950" spc="60" dirty="0">
                <a:latin typeface="Calibri"/>
                <a:cs typeface="Calibri"/>
              </a:rPr>
              <a:t>and </a:t>
            </a:r>
            <a:r>
              <a:rPr sz="1950" dirty="0">
                <a:latin typeface="Calibri"/>
                <a:cs typeface="Calibri"/>
              </a:rPr>
              <a:t>over-the-counter</a:t>
            </a:r>
            <a:r>
              <a:rPr sz="1950" spc="165" dirty="0">
                <a:latin typeface="Calibri"/>
                <a:cs typeface="Calibri"/>
              </a:rPr>
              <a:t> </a:t>
            </a:r>
            <a:r>
              <a:rPr sz="1950" dirty="0">
                <a:latin typeface="Calibri"/>
                <a:cs typeface="Calibri"/>
              </a:rPr>
              <a:t>products.</a:t>
            </a:r>
            <a:r>
              <a:rPr sz="1950" spc="170" dirty="0">
                <a:latin typeface="Calibri"/>
                <a:cs typeface="Calibri"/>
              </a:rPr>
              <a:t> </a:t>
            </a:r>
            <a:r>
              <a:rPr sz="1950" dirty="0">
                <a:latin typeface="Calibri"/>
                <a:cs typeface="Calibri"/>
              </a:rPr>
              <a:t>Featuring</a:t>
            </a:r>
            <a:r>
              <a:rPr sz="1950" spc="170" dirty="0">
                <a:latin typeface="Calibri"/>
                <a:cs typeface="Calibri"/>
              </a:rPr>
              <a:t> </a:t>
            </a:r>
            <a:r>
              <a:rPr sz="1950" dirty="0">
                <a:latin typeface="Calibri"/>
                <a:cs typeface="Calibri"/>
              </a:rPr>
              <a:t>proven</a:t>
            </a:r>
            <a:r>
              <a:rPr sz="1950" spc="165" dirty="0">
                <a:latin typeface="Calibri"/>
                <a:cs typeface="Calibri"/>
              </a:rPr>
              <a:t> </a:t>
            </a:r>
            <a:r>
              <a:rPr sz="1950" spc="-10" dirty="0">
                <a:latin typeface="Calibri"/>
                <a:cs typeface="Calibri"/>
              </a:rPr>
              <a:t>microbiological </a:t>
            </a:r>
            <a:r>
              <a:rPr sz="1950" dirty="0">
                <a:latin typeface="Calibri"/>
                <a:cs typeface="Calibri"/>
              </a:rPr>
              <a:t>integrity</a:t>
            </a:r>
            <a:r>
              <a:rPr sz="1950" spc="85" dirty="0">
                <a:latin typeface="Calibri"/>
                <a:cs typeface="Calibri"/>
              </a:rPr>
              <a:t> and</a:t>
            </a:r>
            <a:r>
              <a:rPr sz="1950" spc="90" dirty="0">
                <a:latin typeface="Calibri"/>
                <a:cs typeface="Calibri"/>
              </a:rPr>
              <a:t> </a:t>
            </a:r>
            <a:r>
              <a:rPr sz="1950" dirty="0">
                <a:latin typeface="Calibri"/>
                <a:cs typeface="Calibri"/>
              </a:rPr>
              <a:t>with</a:t>
            </a:r>
            <a:r>
              <a:rPr sz="1950" spc="90" dirty="0">
                <a:latin typeface="Calibri"/>
                <a:cs typeface="Calibri"/>
              </a:rPr>
              <a:t> </a:t>
            </a:r>
            <a:r>
              <a:rPr sz="1950" spc="95" dirty="0">
                <a:latin typeface="Calibri"/>
                <a:cs typeface="Calibri"/>
              </a:rPr>
              <a:t>an</a:t>
            </a:r>
            <a:r>
              <a:rPr sz="1950" spc="90" dirty="0">
                <a:latin typeface="Calibri"/>
                <a:cs typeface="Calibri"/>
              </a:rPr>
              <a:t> </a:t>
            </a:r>
            <a:r>
              <a:rPr sz="1950" dirty="0">
                <a:latin typeface="Calibri"/>
                <a:cs typeface="Calibri"/>
              </a:rPr>
              <a:t>outstanding</a:t>
            </a:r>
            <a:r>
              <a:rPr sz="1950" spc="90" dirty="0">
                <a:latin typeface="Calibri"/>
                <a:cs typeface="Calibri"/>
              </a:rPr>
              <a:t> </a:t>
            </a:r>
            <a:r>
              <a:rPr sz="1950" dirty="0">
                <a:latin typeface="Calibri"/>
                <a:cs typeface="Calibri"/>
              </a:rPr>
              <a:t>track</a:t>
            </a:r>
            <a:r>
              <a:rPr sz="1950" spc="85" dirty="0">
                <a:latin typeface="Calibri"/>
                <a:cs typeface="Calibri"/>
              </a:rPr>
              <a:t> </a:t>
            </a:r>
            <a:r>
              <a:rPr sz="1950" dirty="0">
                <a:latin typeface="Calibri"/>
                <a:cs typeface="Calibri"/>
              </a:rPr>
              <a:t>record</a:t>
            </a:r>
            <a:r>
              <a:rPr sz="1950" spc="90" dirty="0">
                <a:latin typeface="Calibri"/>
                <a:cs typeface="Calibri"/>
              </a:rPr>
              <a:t> </a:t>
            </a:r>
            <a:r>
              <a:rPr sz="1950" dirty="0">
                <a:latin typeface="Calibri"/>
                <a:cs typeface="Calibri"/>
              </a:rPr>
              <a:t>of</a:t>
            </a:r>
            <a:r>
              <a:rPr sz="1950" spc="90" dirty="0">
                <a:latin typeface="Calibri"/>
                <a:cs typeface="Calibri"/>
              </a:rPr>
              <a:t> </a:t>
            </a:r>
            <a:r>
              <a:rPr sz="1950" dirty="0">
                <a:latin typeface="Calibri"/>
                <a:cs typeface="Calibri"/>
              </a:rPr>
              <a:t>more</a:t>
            </a:r>
            <a:r>
              <a:rPr sz="1950" spc="90" dirty="0">
                <a:latin typeface="Calibri"/>
                <a:cs typeface="Calibri"/>
              </a:rPr>
              <a:t> </a:t>
            </a:r>
            <a:r>
              <a:rPr sz="1950" spc="-20" dirty="0">
                <a:latin typeface="Calibri"/>
                <a:cs typeface="Calibri"/>
              </a:rPr>
              <a:t>than </a:t>
            </a:r>
            <a:r>
              <a:rPr sz="1950" spc="130" dirty="0">
                <a:latin typeface="Calibri"/>
                <a:cs typeface="Calibri"/>
              </a:rPr>
              <a:t>500</a:t>
            </a:r>
            <a:r>
              <a:rPr sz="1950" spc="40" dirty="0">
                <a:latin typeface="Calibri"/>
                <a:cs typeface="Calibri"/>
              </a:rPr>
              <a:t> </a:t>
            </a:r>
            <a:r>
              <a:rPr sz="1950" dirty="0">
                <a:latin typeface="Calibri"/>
                <a:cs typeface="Calibri"/>
              </a:rPr>
              <a:t>market</a:t>
            </a:r>
            <a:r>
              <a:rPr sz="1950" spc="45" dirty="0">
                <a:latin typeface="Calibri"/>
                <a:cs typeface="Calibri"/>
              </a:rPr>
              <a:t> </a:t>
            </a:r>
            <a:r>
              <a:rPr sz="1950" dirty="0">
                <a:latin typeface="Calibri"/>
                <a:cs typeface="Calibri"/>
              </a:rPr>
              <a:t>references</a:t>
            </a:r>
            <a:r>
              <a:rPr sz="1950" spc="40" dirty="0">
                <a:latin typeface="Calibri"/>
                <a:cs typeface="Calibri"/>
              </a:rPr>
              <a:t> </a:t>
            </a:r>
            <a:r>
              <a:rPr sz="1950" spc="45" dirty="0">
                <a:latin typeface="Calibri"/>
                <a:cs typeface="Calibri"/>
              </a:rPr>
              <a:t>worldwide, </a:t>
            </a:r>
            <a:r>
              <a:rPr sz="1950" spc="-20" dirty="0">
                <a:latin typeface="Calibri"/>
                <a:cs typeface="Calibri"/>
              </a:rPr>
              <a:t>it</a:t>
            </a:r>
            <a:r>
              <a:rPr sz="1950" spc="40" dirty="0">
                <a:latin typeface="Calibri"/>
                <a:cs typeface="Calibri"/>
              </a:rPr>
              <a:t> </a:t>
            </a:r>
            <a:r>
              <a:rPr sz="1950" dirty="0">
                <a:latin typeface="Calibri"/>
                <a:cs typeface="Calibri"/>
              </a:rPr>
              <a:t>is</a:t>
            </a:r>
            <a:r>
              <a:rPr sz="1950" spc="45" dirty="0">
                <a:latin typeface="Calibri"/>
                <a:cs typeface="Calibri"/>
              </a:rPr>
              <a:t> </a:t>
            </a:r>
            <a:r>
              <a:rPr sz="1950" spc="-10" dirty="0">
                <a:latin typeface="Calibri"/>
                <a:cs typeface="Calibri"/>
              </a:rPr>
              <a:t>the</a:t>
            </a:r>
            <a:r>
              <a:rPr sz="1950" spc="45" dirty="0">
                <a:latin typeface="Calibri"/>
                <a:cs typeface="Calibri"/>
              </a:rPr>
              <a:t> </a:t>
            </a:r>
            <a:r>
              <a:rPr sz="1950" dirty="0">
                <a:latin typeface="Calibri"/>
                <a:cs typeface="Calibri"/>
              </a:rPr>
              <a:t>technology</a:t>
            </a:r>
            <a:r>
              <a:rPr sz="1950" spc="40" dirty="0">
                <a:latin typeface="Calibri"/>
                <a:cs typeface="Calibri"/>
              </a:rPr>
              <a:t> </a:t>
            </a:r>
            <a:r>
              <a:rPr sz="1950" spc="-25" dirty="0">
                <a:latin typeface="Calibri"/>
                <a:cs typeface="Calibri"/>
              </a:rPr>
              <a:t>of </a:t>
            </a:r>
            <a:r>
              <a:rPr sz="1950" dirty="0">
                <a:latin typeface="Calibri"/>
                <a:cs typeface="Calibri"/>
              </a:rPr>
              <a:t>choice</a:t>
            </a:r>
            <a:r>
              <a:rPr sz="1950" spc="100" dirty="0">
                <a:latin typeface="Calibri"/>
                <a:cs typeface="Calibri"/>
              </a:rPr>
              <a:t> </a:t>
            </a:r>
            <a:r>
              <a:rPr sz="1950" dirty="0">
                <a:latin typeface="Calibri"/>
                <a:cs typeface="Calibri"/>
              </a:rPr>
              <a:t>for</a:t>
            </a:r>
            <a:r>
              <a:rPr sz="1950" spc="100" dirty="0">
                <a:latin typeface="Calibri"/>
                <a:cs typeface="Calibri"/>
              </a:rPr>
              <a:t> </a:t>
            </a:r>
            <a:r>
              <a:rPr sz="1950" dirty="0">
                <a:latin typeface="Calibri"/>
                <a:cs typeface="Calibri"/>
              </a:rPr>
              <a:t>multidose,</a:t>
            </a:r>
            <a:r>
              <a:rPr sz="1950" spc="100" dirty="0">
                <a:latin typeface="Calibri"/>
                <a:cs typeface="Calibri"/>
              </a:rPr>
              <a:t> </a:t>
            </a:r>
            <a:r>
              <a:rPr sz="1950" dirty="0">
                <a:latin typeface="Calibri"/>
                <a:cs typeface="Calibri"/>
              </a:rPr>
              <a:t>preservative-free</a:t>
            </a:r>
            <a:r>
              <a:rPr sz="1950" spc="100" dirty="0">
                <a:latin typeface="Calibri"/>
                <a:cs typeface="Calibri"/>
              </a:rPr>
              <a:t> </a:t>
            </a:r>
            <a:r>
              <a:rPr sz="1950" dirty="0">
                <a:latin typeface="Calibri"/>
                <a:cs typeface="Calibri"/>
              </a:rPr>
              <a:t>systems</a:t>
            </a:r>
            <a:r>
              <a:rPr sz="1950" spc="100" dirty="0">
                <a:latin typeface="Calibri"/>
                <a:cs typeface="Calibri"/>
              </a:rPr>
              <a:t> </a:t>
            </a:r>
            <a:r>
              <a:rPr sz="1950" dirty="0">
                <a:latin typeface="Calibri"/>
                <a:cs typeface="Calibri"/>
              </a:rPr>
              <a:t>in</a:t>
            </a:r>
            <a:r>
              <a:rPr sz="1950" spc="100" dirty="0">
                <a:latin typeface="Calibri"/>
                <a:cs typeface="Calibri"/>
              </a:rPr>
              <a:t> </a:t>
            </a:r>
            <a:r>
              <a:rPr sz="1950" dirty="0">
                <a:latin typeface="Calibri"/>
                <a:cs typeface="Calibri"/>
              </a:rPr>
              <a:t>eye</a:t>
            </a:r>
            <a:r>
              <a:rPr sz="1950" spc="100" dirty="0">
                <a:latin typeface="Calibri"/>
                <a:cs typeface="Calibri"/>
              </a:rPr>
              <a:t> </a:t>
            </a:r>
            <a:r>
              <a:rPr sz="1950" spc="-10" dirty="0">
                <a:latin typeface="Calibri"/>
                <a:cs typeface="Calibri"/>
              </a:rPr>
              <a:t>care.</a:t>
            </a:r>
            <a:endParaRPr sz="195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757</TotalTime>
  <Words>979</Words>
  <Application>Microsoft Office PowerPoint</Application>
  <PresentationFormat>Custom</PresentationFormat>
  <Paragraphs>145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All Round Gothic Bold</vt:lpstr>
      <vt:lpstr>All Round Gothic Medium</vt:lpstr>
      <vt:lpstr>Aptos Narrow</vt:lpstr>
      <vt:lpstr>Arial</vt:lpstr>
      <vt:lpstr>Calibri</vt:lpstr>
      <vt:lpstr>Courier New</vt:lpstr>
      <vt:lpstr>Gill Sans MT</vt:lpstr>
      <vt:lpstr>Office Theme</vt:lpstr>
      <vt:lpstr>INNOVATION  IN EYE CARE</vt:lpstr>
      <vt:lpstr>Overall Aim of Course</vt:lpstr>
      <vt:lpstr>Introduction to Eye Care </vt:lpstr>
      <vt:lpstr>PowerPoint Presentation</vt:lpstr>
      <vt:lpstr>Benefits of Preservative Free </vt:lpstr>
      <vt:lpstr>Introducing</vt:lpstr>
      <vt:lpstr>These are all the products in the VizOpti range and can be offered in place of other leading preservative free eye drops like Hycosan</vt:lpstr>
      <vt:lpstr>PowerPoint Presentation</vt:lpstr>
      <vt:lpstr>The leading solution for Preservative-Free over-the- counter and prescription products.</vt:lpstr>
      <vt:lpstr>Competitively priced for the consumer, delivering excellent trade terms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IN EYE CARE A new high-value category opportunity</dc:title>
  <dc:creator>Adam Kemp</dc:creator>
  <cp:lastModifiedBy>Ben Pheasant</cp:lastModifiedBy>
  <cp:revision>17</cp:revision>
  <dcterms:created xsi:type="dcterms:W3CDTF">2024-04-03T10:34:25Z</dcterms:created>
  <dcterms:modified xsi:type="dcterms:W3CDTF">2025-12-15T12:42:14Z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2024-03-28T00:00:00Z</vt:filetime>
  </property>
  <property fmtid="{D5CDD505-2E9C-101B-9397-08002B2CF9AE}" pid="3" name="Creator">
    <vt:lpwstr>Adobe InDesign 19.3 (Windows)</vt:lpwstr>
  </property>
  <property fmtid="{D5CDD505-2E9C-101B-9397-08002B2CF9AE}" pid="4" name="LastSaved">
    <vt:filetime>2024-04-03T00:00:00Z</vt:filetime>
  </property>
  <property fmtid="{D5CDD505-2E9C-101B-9397-08002B2CF9AE}" pid="5" name="Producer">
    <vt:lpwstr>Adobe PDF Library 17.0</vt:lpwstr>
  </property>
</Properties>
</file>